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1"/>
  </p:notesMasterIdLst>
  <p:handoutMasterIdLst>
    <p:handoutMasterId r:id="rId62"/>
  </p:handoutMasterIdLst>
  <p:sldIdLst>
    <p:sldId id="256" r:id="rId3"/>
    <p:sldId id="315" r:id="rId4"/>
    <p:sldId id="393" r:id="rId5"/>
    <p:sldId id="317" r:id="rId6"/>
    <p:sldId id="394" r:id="rId7"/>
    <p:sldId id="395" r:id="rId8"/>
    <p:sldId id="396" r:id="rId9"/>
    <p:sldId id="451" r:id="rId10"/>
    <p:sldId id="400" r:id="rId11"/>
    <p:sldId id="401" r:id="rId12"/>
    <p:sldId id="402" r:id="rId13"/>
    <p:sldId id="403" r:id="rId14"/>
    <p:sldId id="397" r:id="rId15"/>
    <p:sldId id="399" r:id="rId16"/>
    <p:sldId id="404" r:id="rId17"/>
    <p:sldId id="406" r:id="rId18"/>
    <p:sldId id="407" r:id="rId19"/>
    <p:sldId id="408" r:id="rId20"/>
    <p:sldId id="409" r:id="rId21"/>
    <p:sldId id="410" r:id="rId22"/>
    <p:sldId id="411" r:id="rId23"/>
    <p:sldId id="412" r:id="rId24"/>
    <p:sldId id="413" r:id="rId25"/>
    <p:sldId id="414" r:id="rId26"/>
    <p:sldId id="415" r:id="rId27"/>
    <p:sldId id="416" r:id="rId28"/>
    <p:sldId id="417" r:id="rId29"/>
    <p:sldId id="418" r:id="rId30"/>
    <p:sldId id="419" r:id="rId31"/>
    <p:sldId id="420" r:id="rId32"/>
    <p:sldId id="421" r:id="rId33"/>
    <p:sldId id="422" r:id="rId34"/>
    <p:sldId id="423" r:id="rId35"/>
    <p:sldId id="398" r:id="rId36"/>
    <p:sldId id="424" r:id="rId37"/>
    <p:sldId id="425" r:id="rId38"/>
    <p:sldId id="426" r:id="rId39"/>
    <p:sldId id="427" r:id="rId40"/>
    <p:sldId id="428" r:id="rId41"/>
    <p:sldId id="429" r:id="rId42"/>
    <p:sldId id="430" r:id="rId43"/>
    <p:sldId id="431" r:id="rId44"/>
    <p:sldId id="434" r:id="rId45"/>
    <p:sldId id="437" r:id="rId46"/>
    <p:sldId id="438" r:id="rId47"/>
    <p:sldId id="439" r:id="rId48"/>
    <p:sldId id="441" r:id="rId49"/>
    <p:sldId id="442" r:id="rId50"/>
    <p:sldId id="443" r:id="rId51"/>
    <p:sldId id="444" r:id="rId52"/>
    <p:sldId id="445" r:id="rId53"/>
    <p:sldId id="446" r:id="rId54"/>
    <p:sldId id="447" r:id="rId55"/>
    <p:sldId id="448" r:id="rId56"/>
    <p:sldId id="432" r:id="rId57"/>
    <p:sldId id="435" r:id="rId58"/>
    <p:sldId id="449" r:id="rId59"/>
    <p:sldId id="450" r:id="rId6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74" autoAdjust="0"/>
  </p:normalViewPr>
  <p:slideViewPr>
    <p:cSldViewPr>
      <p:cViewPr varScale="1">
        <p:scale>
          <a:sx n="70" d="100"/>
          <a:sy n="70" d="100"/>
        </p:scale>
        <p:origin x="1810" y="48"/>
      </p:cViewPr>
      <p:guideLst>
        <p:guide orient="horz" pos="2160"/>
        <p:guide pos="2880"/>
      </p:guideLst>
    </p:cSldViewPr>
  </p:slideViewPr>
  <p:outlineViewPr>
    <p:cViewPr>
      <p:scale>
        <a:sx n="33" d="100"/>
        <a:sy n="33" d="100"/>
      </p:scale>
      <p:origin x="0" y="106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handoutMaster" Target="handoutMasters/handoutMaster1.xml"/><Relationship Id="rId61" Type="http://schemas.openxmlformats.org/officeDocument/2006/relationships/notesMaster" Target="notesMasters/notesMaster1.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zh-CN"/>
          </a:p>
        </p:txBody>
      </p:sp>
      <p:sp>
        <p:nvSpPr>
          <p:cNvPr id="3072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zh-CN" altLang="zh-CN"/>
          </a:p>
        </p:txBody>
      </p:sp>
      <p:sp>
        <p:nvSpPr>
          <p:cNvPr id="3072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zh-CN" altLang="zh-CN"/>
          </a:p>
        </p:txBody>
      </p:sp>
      <p:sp>
        <p:nvSpPr>
          <p:cNvPr id="3072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D16E7C5-1558-42A2-82E2-A8FCF6DBC922}"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zh-CN"/>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zh-CN"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zh-CN" altLang="zh-CN"/>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7C578547-67AE-42B0-AD6C-2E9EF534AB40}"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ctrTitle"/>
          </p:nvPr>
        </p:nvSpPr>
        <p:spPr>
          <a:xfrm>
            <a:off x="685800" y="2130425"/>
            <a:ext cx="7772400" cy="1470025"/>
          </a:xfrm>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978A80FE-85DA-4934-AF44-7CDD0186166F}" type="slidenum">
              <a:rPr lang="es-ES"/>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Title and Vertical Tex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642AEA81-A804-41B6-B60D-B76EF5F5ACC1}" type="slidenum">
              <a:rPr lang="es-ES"/>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Vertical Title 1"/>
          <p:cNvSpPr>
            <a:spLocks noGrp="1"/>
          </p:cNvSpPr>
          <p:nvPr>
            <p:ph type="title" orient="vert"/>
          </p:nvPr>
        </p:nvSpPr>
        <p:spPr>
          <a:xfrm>
            <a:off x="6515100" y="228600"/>
            <a:ext cx="1943100" cy="6019800"/>
          </a:xfrm>
        </p:spPr>
        <p:txBody>
          <a:bodyPr vert="eaVert"/>
          <a:lstStyle>
            <a:lvl1pPr>
              <a:defRPr baseline="0">
                <a:ea typeface="楷体" panose="02010609060101010101" pitchFamily="49" charset="-122"/>
              </a:defRPr>
            </a:lvl1pPr>
          </a:lstStyle>
          <a:p>
            <a:r>
              <a:rPr lang="en-US" dirty="0"/>
              <a:t>Click to edit Master title style</a:t>
            </a:r>
            <a:endParaRPr lang="en-US" dirty="0"/>
          </a:p>
        </p:txBody>
      </p:sp>
      <p:sp>
        <p:nvSpPr>
          <p:cNvPr id="3" name="Vertical Text Placeholder 2"/>
          <p:cNvSpPr>
            <a:spLocks noGrp="1"/>
          </p:cNvSpPr>
          <p:nvPr>
            <p:ph type="body" orient="vert" idx="1"/>
          </p:nvPr>
        </p:nvSpPr>
        <p:spPr>
          <a:xfrm>
            <a:off x="685800" y="228600"/>
            <a:ext cx="5676900" cy="6019800"/>
          </a:xfrm>
        </p:spPr>
        <p:txBody>
          <a:bodyPr vert="eaVe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2EFD3A08-CD29-4B7C-9D61-0781442FB0B0}" type="slidenum">
              <a:rPr lang="es-ES"/>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defRPr baseline="0">
                <a:ea typeface="楷体" panose="02010609060101010101" pitchFamily="49" charset="-122"/>
              </a:defRPr>
            </a:lvl1pPr>
            <a:lvl2pPr>
              <a:defRPr/>
            </a:lvl2pPr>
            <a:lvl3pPr>
              <a:defRPr/>
            </a:lvl3pPr>
            <a:lvl4pPr>
              <a:defRPr/>
            </a:lvl4pPr>
            <a:lvl5pP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79680411-0B18-4379-B88B-87C8A6F30E05}" type="slidenum">
              <a:rPr lang="es-ES"/>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722313" y="4406900"/>
            <a:ext cx="7772400" cy="1362075"/>
          </a:xfrm>
        </p:spPr>
        <p:txBody>
          <a:bodyPr anchor="t"/>
          <a:lstStyle>
            <a:lvl1pPr algn="l">
              <a:defRPr sz="4000" b="1" cap="all" baseline="0">
                <a:ea typeface="楷体" panose="02010609060101010101" pitchFamily="49" charset="-122"/>
              </a:defRPr>
            </a:lvl1pPr>
          </a:lstStyle>
          <a:p>
            <a:r>
              <a:rPr lang="en-US"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4FD4FFE6-C996-4D1D-8386-742D449F860D}" type="slidenum">
              <a:rPr lang="es-ES"/>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sz="half" idx="1"/>
          </p:nvPr>
        </p:nvSpPr>
        <p:spPr>
          <a:xfrm>
            <a:off x="685800" y="1524000"/>
            <a:ext cx="3810000" cy="4724400"/>
          </a:xfrm>
        </p:spPr>
        <p:txBody>
          <a:bodyPr/>
          <a:lstStyle>
            <a:lvl1pPr>
              <a:defRPr sz="2800">
                <a:ea typeface="楷体" panose="02010609060101010101" pitchFamily="49" charset="-122"/>
              </a:defRPr>
            </a:lvl1pPr>
            <a:lvl2pPr>
              <a:defRPr sz="2400">
                <a:ea typeface="楷体" panose="02010609060101010101" pitchFamily="49" charset="-122"/>
              </a:defRPr>
            </a:lvl2pPr>
            <a:lvl3pPr>
              <a:defRPr sz="2000">
                <a:ea typeface="楷体" panose="02010609060101010101" pitchFamily="49" charset="-122"/>
              </a:defRPr>
            </a:lvl3pPr>
            <a:lvl4pPr>
              <a:defRPr sz="1800">
                <a:ea typeface="楷体" panose="02010609060101010101" pitchFamily="49" charset="-122"/>
              </a:defRPr>
            </a:lvl4pPr>
            <a:lvl5pPr>
              <a:defRPr sz="1800">
                <a:ea typeface="楷体" panose="02010609060101010101" pitchFamily="49" charset="-122"/>
              </a:defRPr>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648200" y="1524000"/>
            <a:ext cx="3810000" cy="4724400"/>
          </a:xfrm>
        </p:spPr>
        <p:txBody>
          <a:bodyPr/>
          <a:lstStyle>
            <a:lvl1pPr>
              <a:defRPr sz="2800">
                <a:ea typeface="楷体" panose="02010609060101010101" pitchFamily="49" charset="-122"/>
              </a:defRPr>
            </a:lvl1pPr>
            <a:lvl2pPr>
              <a:defRPr sz="2400">
                <a:ea typeface="楷体" panose="02010609060101010101" pitchFamily="49" charset="-122"/>
              </a:defRPr>
            </a:lvl2pPr>
            <a:lvl3pPr>
              <a:defRPr sz="2000">
                <a:ea typeface="楷体" panose="02010609060101010101" pitchFamily="49" charset="-122"/>
              </a:defRPr>
            </a:lvl3pPr>
            <a:lvl4pPr>
              <a:defRPr sz="1800">
                <a:ea typeface="楷体" panose="02010609060101010101" pitchFamily="49" charset="-122"/>
              </a:defRPr>
            </a:lvl4pPr>
            <a:lvl5pPr>
              <a:defRPr sz="1800">
                <a:ea typeface="楷体" panose="02010609060101010101" pitchFamily="49" charset="-122"/>
              </a:defRPr>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Rectangle 9"/>
          <p:cNvSpPr>
            <a:spLocks noGrp="1" noChangeArrowheads="1"/>
          </p:cNvSpPr>
          <p:nvPr>
            <p:ph type="sldNum" sz="quarter" idx="10"/>
          </p:nvPr>
        </p:nvSpPr>
        <p:spPr/>
        <p:txBody>
          <a:bodyPr/>
          <a:lstStyle>
            <a:lvl2pPr lvl="1">
              <a:defRPr/>
            </a:lvl2pPr>
          </a:lstStyle>
          <a:p>
            <a:pPr lvl="1"/>
            <a:fld id="{1090AED9-50EC-4D19-AB1A-27325B2B098A}" type="slidenum">
              <a:rPr lang="es-ES"/>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7"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457200" y="274638"/>
            <a:ext cx="8229600" cy="1143000"/>
          </a:xfrm>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457200" y="2174875"/>
            <a:ext cx="4040188" cy="3951288"/>
          </a:xfrm>
        </p:spPr>
        <p:txBody>
          <a:bodyPr/>
          <a:lstStyle>
            <a:lvl1pPr>
              <a:defRPr sz="2400">
                <a:ea typeface="楷体" panose="02010609060101010101" pitchFamily="49" charset="-122"/>
              </a:defRPr>
            </a:lvl1pPr>
            <a:lvl2pPr>
              <a:defRPr sz="2000">
                <a:ea typeface="楷体" panose="02010609060101010101" pitchFamily="49" charset="-122"/>
              </a:defRPr>
            </a:lvl2pPr>
            <a:lvl3pPr>
              <a:defRPr sz="1800">
                <a:ea typeface="楷体" panose="02010609060101010101" pitchFamily="49" charset="-122"/>
              </a:defRPr>
            </a:lvl3pPr>
            <a:lvl4pPr>
              <a:defRPr sz="1600">
                <a:ea typeface="楷体" panose="02010609060101010101" pitchFamily="49" charset="-122"/>
              </a:defRPr>
            </a:lvl4pPr>
            <a:lvl5pPr>
              <a:defRPr sz="1600">
                <a:ea typeface="楷体" panose="02010609060101010101" pitchFamily="49" charset="-122"/>
              </a:defRPr>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645025" y="2174875"/>
            <a:ext cx="4041775" cy="3951288"/>
          </a:xfrm>
        </p:spPr>
        <p:txBody>
          <a:bodyPr/>
          <a:lstStyle>
            <a:lvl1pPr>
              <a:defRPr sz="2400">
                <a:ea typeface="楷体" panose="02010609060101010101" pitchFamily="49" charset="-122"/>
              </a:defRPr>
            </a:lvl1pPr>
            <a:lvl2pPr>
              <a:defRPr sz="2000">
                <a:ea typeface="楷体" panose="02010609060101010101" pitchFamily="49" charset="-122"/>
              </a:defRPr>
            </a:lvl2pPr>
            <a:lvl3pPr>
              <a:defRPr sz="1800">
                <a:ea typeface="楷体" panose="02010609060101010101" pitchFamily="49" charset="-122"/>
              </a:defRPr>
            </a:lvl3pPr>
            <a:lvl4pPr>
              <a:defRPr sz="1600">
                <a:ea typeface="楷体" panose="02010609060101010101" pitchFamily="49" charset="-122"/>
              </a:defRPr>
            </a:lvl4pPr>
            <a:lvl5pPr>
              <a:defRPr sz="1600">
                <a:ea typeface="楷体" panose="02010609060101010101" pitchFamily="49" charset="-122"/>
              </a:defRPr>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Rectangle 4"/>
          <p:cNvSpPr>
            <a:spLocks noGrp="1" noChangeArrowheads="1"/>
          </p:cNvSpPr>
          <p:nvPr>
            <p:ph type="sldNum" sz="quarter" idx="10"/>
          </p:nvPr>
        </p:nvSpPr>
        <p:spPr/>
        <p:txBody>
          <a:bodyPr/>
          <a:lstStyle>
            <a:lvl2pPr lvl="1">
              <a:defRPr/>
            </a:lvl2pPr>
          </a:lstStyle>
          <a:p>
            <a:pPr lvl="1"/>
            <a:fld id="{9C7F01FB-6EF7-4EDB-9E97-23B7BCE68F25}" type="slidenum">
              <a:rPr lang="es-ES"/>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3"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5" name="Rectangle 9"/>
          <p:cNvSpPr>
            <a:spLocks noGrp="1" noChangeArrowheads="1"/>
          </p:cNvSpPr>
          <p:nvPr>
            <p:ph type="sldNum" sz="quarter" idx="10"/>
          </p:nvPr>
        </p:nvSpPr>
        <p:spPr/>
        <p:txBody>
          <a:bodyPr/>
          <a:lstStyle>
            <a:lvl2pPr lvl="1">
              <a:defRPr/>
            </a:lvl2pPr>
          </a:lstStyle>
          <a:p>
            <a:pPr lvl="1"/>
            <a:fld id="{9C86D18E-A0B0-4645-9EC0-0AC6D7AFB1FD}" type="slidenum">
              <a:rPr lang="es-ES"/>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4" name="Rectangle 4"/>
          <p:cNvSpPr>
            <a:spLocks noGrp="1" noChangeArrowheads="1"/>
          </p:cNvSpPr>
          <p:nvPr>
            <p:ph type="sldNum" sz="quarter" idx="10"/>
          </p:nvPr>
        </p:nvSpPr>
        <p:spPr/>
        <p:txBody>
          <a:bodyPr/>
          <a:lstStyle>
            <a:lvl2pPr lvl="1">
              <a:defRPr/>
            </a:lvl2pPr>
          </a:lstStyle>
          <a:p>
            <a:pPr lvl="1"/>
            <a:fld id="{CC812C50-9D24-495E-BA7E-1DC2B83ADCC3}" type="slidenum">
              <a:rPr lang="es-ES"/>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457200" y="273050"/>
            <a:ext cx="3008313" cy="1162050"/>
          </a:xfrm>
        </p:spPr>
        <p:txBody>
          <a:bodyPr anchor="b"/>
          <a:lstStyle>
            <a:lvl1pPr algn="l">
              <a:defRPr sz="2000" b="1" baseline="0">
                <a:ea typeface="楷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ea typeface="楷体" panose="02010609060101010101" pitchFamily="49" charset="-122"/>
              </a:defRPr>
            </a:lvl1pPr>
            <a:lvl2pPr>
              <a:defRPr sz="2800">
                <a:ea typeface="楷体" panose="02010609060101010101" pitchFamily="49" charset="-122"/>
              </a:defRPr>
            </a:lvl2pPr>
            <a:lvl3pPr>
              <a:defRPr sz="2400">
                <a:ea typeface="楷体" panose="02010609060101010101" pitchFamily="49" charset="-122"/>
              </a:defRPr>
            </a:lvl3pPr>
            <a:lvl4pPr>
              <a:defRPr sz="2000">
                <a:ea typeface="楷体" panose="02010609060101010101" pitchFamily="49" charset="-122"/>
              </a:defRPr>
            </a:lvl4pPr>
            <a:lvl5pPr>
              <a:defRPr sz="2000">
                <a:ea typeface="楷体" panose="02010609060101010101" pitchFamily="49" charset="-122"/>
              </a:defRPr>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7" name="Rectangle 9"/>
          <p:cNvSpPr>
            <a:spLocks noGrp="1" noChangeArrowheads="1"/>
          </p:cNvSpPr>
          <p:nvPr>
            <p:ph type="sldNum" sz="quarter" idx="10"/>
          </p:nvPr>
        </p:nvSpPr>
        <p:spPr/>
        <p:txBody>
          <a:bodyPr/>
          <a:lstStyle>
            <a:lvl2pPr lvl="1">
              <a:defRPr/>
            </a:lvl2pPr>
          </a:lstStyle>
          <a:p>
            <a:pPr lvl="1"/>
            <a:fld id="{0DA20D70-7BE7-4053-87C6-193C696BAA96}" type="slidenum">
              <a:rPr lang="es-ES"/>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1792288" y="4800600"/>
            <a:ext cx="5486400" cy="566738"/>
          </a:xfrm>
        </p:spPr>
        <p:txBody>
          <a:bodyPr anchor="b"/>
          <a:lstStyle>
            <a:lvl1pPr algn="l">
              <a:defRPr sz="2000" b="1" baseline="0">
                <a:ea typeface="楷体" panose="02010609060101010101" pitchFamily="49" charset="-122"/>
              </a:defRPr>
            </a:lvl1pPr>
          </a:lstStyle>
          <a:p>
            <a:r>
              <a:rPr lang="en-US" dirty="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7" name="Rectangle 9"/>
          <p:cNvSpPr>
            <a:spLocks noGrp="1" noChangeArrowheads="1"/>
          </p:cNvSpPr>
          <p:nvPr>
            <p:ph type="sldNum" sz="quarter" idx="10"/>
          </p:nvPr>
        </p:nvSpPr>
        <p:spPr/>
        <p:txBody>
          <a:bodyPr/>
          <a:lstStyle>
            <a:lvl2pPr lvl="1">
              <a:defRPr/>
            </a:lvl2pPr>
          </a:lstStyle>
          <a:p>
            <a:pPr lvl="1"/>
            <a:fld id="{025ABB73-297F-4FC4-BF1A-793F255B5EDC}" type="slidenum">
              <a:rPr lang="es-ES"/>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vmlDrawing" Target="../drawings/vmlDrawing1.v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oleObject" Target="../embeddings/oleObject1.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对象 1"/>
          <p:cNvGraphicFramePr>
            <a:graphicFrameLocks noChangeAspect="1"/>
          </p:cNvGraphicFramePr>
          <p:nvPr userDrawn="1"/>
        </p:nvGraphicFramePr>
        <p:xfrm>
          <a:off x="-118812" y="152400"/>
          <a:ext cx="1962167" cy="1103897"/>
        </p:xfrm>
        <a:graphic>
          <a:graphicData uri="http://schemas.openxmlformats.org/presentationml/2006/ole">
            <mc:AlternateContent xmlns:mc="http://schemas.openxmlformats.org/markup-compatibility/2006">
              <mc:Choice xmlns:v="urn:schemas-microsoft-com:vml" Requires="v">
                <p:oleObj spid="_x0000_s1122" name="Image" r:id="rId12" imgW="6572250" imgH="3695700" progId="Photoshop.Image.13">
                  <p:embed/>
                </p:oleObj>
              </mc:Choice>
              <mc:Fallback>
                <p:oleObj name="Image" r:id="rId12" imgW="6572250" imgH="3695700" progId="Photoshop.Image.13">
                  <p:embed/>
                  <p:pic>
                    <p:nvPicPr>
                      <p:cNvPr id="0" name="图片 11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812" y="152400"/>
                        <a:ext cx="1962167" cy="1103897"/>
                      </a:xfrm>
                      <a:prstGeom prst="rect">
                        <a:avLst/>
                      </a:prstGeom>
                      <a:noFill/>
                      <a:ln>
                        <a:noFill/>
                      </a:ln>
                    </p:spPr>
                  </p:pic>
                </p:oleObj>
              </mc:Fallback>
            </mc:AlternateContent>
          </a:graphicData>
        </a:graphic>
      </p:graphicFrame>
      <p:sp>
        <p:nvSpPr>
          <p:cNvPr id="1027" name="Rectangle 2"/>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lstStyle/>
          <a:p>
            <a:pPr lvl="0"/>
            <a:r>
              <a:rPr lang="es-ES" dirty="0"/>
              <a:t>D</a:t>
            </a:r>
            <a:endParaRPr lang="es-ES" dirty="0"/>
          </a:p>
        </p:txBody>
      </p:sp>
      <p:sp>
        <p:nvSpPr>
          <p:cNvPr id="1028" name="Rectangle 3"/>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p>
            <a:pPr lvl="0"/>
            <a:r>
              <a:rPr lang="es-ES" dirty="0"/>
              <a:t>Click to Edit Master Text Styles</a:t>
            </a:r>
            <a:endParaRPr lang="es-ES" dirty="0"/>
          </a:p>
          <a:p>
            <a:pPr lvl="1"/>
            <a:r>
              <a:rPr lang="es-ES" dirty="0"/>
              <a:t>SECOND LEVEL</a:t>
            </a:r>
            <a:endParaRPr lang="es-ES" dirty="0"/>
          </a:p>
          <a:p>
            <a:pPr lvl="2"/>
            <a:r>
              <a:rPr lang="es-ES" dirty="0"/>
              <a:t>THIRD LEVEL</a:t>
            </a:r>
            <a:endParaRPr lang="es-ES" dirty="0"/>
          </a:p>
        </p:txBody>
      </p:sp>
      <p:sp>
        <p:nvSpPr>
          <p:cNvPr id="12292" name="Rectangle 4"/>
          <p:cNvSpPr>
            <a:spLocks noGrp="1" noChangeArrowheads="1"/>
          </p:cNvSpPr>
          <p:nvPr>
            <p:ph type="sldNum" sz="quarter" idx="4"/>
          </p:nvPr>
        </p:nvSpPr>
        <p:spPr bwMode="auto">
          <a:xfrm>
            <a:off x="8077200" y="6324600"/>
            <a:ext cx="381000" cy="381000"/>
          </a:xfrm>
          <a:prstGeom prst="rect">
            <a:avLst/>
          </a:prstGeom>
          <a:noFill/>
          <a:ln w="9525">
            <a:noFill/>
            <a:miter lim="800000"/>
          </a:ln>
          <a:effectLst/>
        </p:spPr>
        <p:txBody>
          <a:bodyPr vert="horz" wrap="none" lIns="92075" tIns="46038" rIns="92075" bIns="46038" numCol="1" anchor="ctr" anchorCtr="0" compatLnSpc="1"/>
          <a:lstStyle>
            <a:lvl2pPr lvl="1" algn="r">
              <a:defRPr sz="1000">
                <a:latin typeface="Arial" panose="020B0604020202020204" pitchFamily="34" charset="0"/>
              </a:defRPr>
            </a:lvl2pPr>
          </a:lstStyle>
          <a:p>
            <a:pPr lvl="1"/>
            <a:fld id="{9D4ADB00-AF9A-4CA0-9AD6-77D38D1BE3FC}" type="slidenum">
              <a:rPr lang="es-ES"/>
            </a:fld>
            <a:endParaRPr lang="es-ES"/>
          </a:p>
        </p:txBody>
      </p:sp>
      <p:sp>
        <p:nvSpPr>
          <p:cNvPr id="12293"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6" name="矩形 5"/>
          <p:cNvSpPr>
            <a:spLocks noChangeArrowheads="1"/>
          </p:cNvSpPr>
          <p:nvPr userDrawn="1"/>
        </p:nvSpPr>
        <p:spPr bwMode="auto">
          <a:xfrm>
            <a:off x="7611122" y="66176"/>
            <a:ext cx="1497578" cy="1425289"/>
          </a:xfrm>
          <a:prstGeom prst="rect">
            <a:avLst/>
          </a:prstGeom>
          <a:blipFill dpi="0" rotWithShape="1">
            <a:blip r:embed="rId14">
              <a:alphaModFix amt="60000"/>
            </a:blip>
            <a:srcRect/>
            <a:stretch>
              <a:fillRect/>
            </a:stretch>
          </a:blipFill>
          <a:ln w="9525">
            <a:solidFill>
              <a:srgbClr val="FFFFFF"/>
            </a:solidFill>
            <a:round/>
          </a:ln>
        </p:spPr>
        <p:txBody>
          <a:bodyPr/>
          <a:lstStyle>
            <a:defPPr>
              <a:defRPr lang="zh-CN"/>
            </a:defPPr>
            <a:lvl1pPr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1pPr>
            <a:lvl2pPr marL="4572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2pPr>
            <a:lvl3pPr marL="9144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3pPr>
            <a:lvl4pPr marL="13716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4pPr>
            <a:lvl5pPr marL="18288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5pPr>
            <a:lvl6pPr marL="22860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6pPr>
            <a:lvl7pPr marL="27432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7pPr>
            <a:lvl8pPr marL="32004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8pPr>
            <a:lvl9pPr marL="36576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9pPr>
          </a:lstStyle>
          <a:p>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3700" b="1">
          <a:solidFill>
            <a:schemeClr val="accent2"/>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eaLnBrk="0" fontAlgn="base" hangingPunct="0">
        <a:spcBef>
          <a:spcPct val="0"/>
        </a:spcBef>
        <a:spcAft>
          <a:spcPct val="0"/>
        </a:spcAft>
        <a:defRPr sz="3700" b="1">
          <a:solidFill>
            <a:schemeClr val="accent2"/>
          </a:solidFill>
          <a:latin typeface="Arial" panose="020B0604020202020204" pitchFamily="34" charset="0"/>
        </a:defRPr>
      </a:lvl6pPr>
      <a:lvl7pPr marL="914400" algn="ctr" rtl="0" eaLnBrk="0" fontAlgn="base" hangingPunct="0">
        <a:spcBef>
          <a:spcPct val="0"/>
        </a:spcBef>
        <a:spcAft>
          <a:spcPct val="0"/>
        </a:spcAft>
        <a:defRPr sz="3700" b="1">
          <a:solidFill>
            <a:schemeClr val="accent2"/>
          </a:solidFill>
          <a:latin typeface="Arial" panose="020B0604020202020204" pitchFamily="34" charset="0"/>
        </a:defRPr>
      </a:lvl7pPr>
      <a:lvl8pPr marL="1371600" algn="ctr" rtl="0" eaLnBrk="0" fontAlgn="base" hangingPunct="0">
        <a:spcBef>
          <a:spcPct val="0"/>
        </a:spcBef>
        <a:spcAft>
          <a:spcPct val="0"/>
        </a:spcAft>
        <a:defRPr sz="3700" b="1">
          <a:solidFill>
            <a:schemeClr val="accent2"/>
          </a:solidFill>
          <a:latin typeface="Arial" panose="020B0604020202020204" pitchFamily="34" charset="0"/>
        </a:defRPr>
      </a:lvl8pPr>
      <a:lvl9pPr marL="1828800" algn="ctr" rtl="0" eaLnBrk="0" fontAlgn="base" hangingPunct="0">
        <a:spcBef>
          <a:spcPct val="0"/>
        </a:spcBef>
        <a:spcAft>
          <a:spcPct val="0"/>
        </a:spcAft>
        <a:defRPr sz="3700" b="1">
          <a:solidFill>
            <a:schemeClr val="accent2"/>
          </a:solidFill>
          <a:latin typeface="Arial" panose="020B0604020202020204" pitchFamily="34" charset="0"/>
        </a:defRPr>
      </a:lvl9pPr>
    </p:titleStyle>
    <p:bodyStyle>
      <a:lvl1pPr marL="190500" indent="-190500" algn="l" rtl="0" eaLnBrk="0" fontAlgn="base" hangingPunct="0">
        <a:spcBef>
          <a:spcPct val="20000"/>
        </a:spcBef>
        <a:spcAft>
          <a:spcPct val="0"/>
        </a:spcAft>
        <a:buChar char="•"/>
        <a:defRPr sz="3100" baseline="0">
          <a:solidFill>
            <a:schemeClr val="tx1"/>
          </a:solidFill>
          <a:latin typeface="+mn-lt"/>
          <a:ea typeface="楷体" panose="02010609060101010101" pitchFamily="49" charset="-122"/>
          <a:cs typeface="MS PGothic" panose="020B0600070205080204" pitchFamily="34" charset="-128"/>
        </a:defRPr>
      </a:lvl1pPr>
      <a:lvl2pPr marL="571500" indent="-190500" algn="l" rtl="0" eaLnBrk="0" fontAlgn="base" hangingPunct="0">
        <a:spcBef>
          <a:spcPct val="20000"/>
        </a:spcBef>
        <a:spcAft>
          <a:spcPct val="0"/>
        </a:spcAft>
        <a:buChar char="­"/>
        <a:defRPr sz="2600" baseline="0">
          <a:solidFill>
            <a:schemeClr val="tx1"/>
          </a:solidFill>
          <a:latin typeface="+mn-lt"/>
          <a:ea typeface="楷体" panose="02010609060101010101" pitchFamily="49" charset="-122"/>
        </a:defRPr>
      </a:lvl2pPr>
      <a:lvl3pPr marL="952500" indent="-190500" algn="l" rtl="0" eaLnBrk="0" fontAlgn="base" hangingPunct="0">
        <a:spcBef>
          <a:spcPct val="20000"/>
        </a:spcBef>
        <a:spcAft>
          <a:spcPct val="0"/>
        </a:spcAft>
        <a:buClr>
          <a:schemeClr val="bg2"/>
        </a:buClr>
        <a:buChar char="•"/>
        <a:defRPr sz="2000" baseline="0">
          <a:solidFill>
            <a:schemeClr val="tx1"/>
          </a:solidFill>
          <a:latin typeface="+mn-lt"/>
          <a:ea typeface="楷体" panose="02010609060101010101" pitchFamily="49" charset="-122"/>
        </a:defRPr>
      </a:lvl3pPr>
      <a:lvl4pPr marL="16002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5pPr>
      <a:lvl6pPr marL="25146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6pPr>
      <a:lvl7pPr marL="29718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7pPr>
      <a:lvl8pPr marL="34290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8pPr>
      <a:lvl9pPr marL="38862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wmf"/><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w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MS PGothic" panose="020B0600070205080204" pitchFamily="34" charset="-128"/>
              </a:defRPr>
            </a:lvl1pPr>
            <a:lvl2pPr>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lvl="1"/>
            <a:fld id="{D7E68CEF-25EF-4873-B625-D7337D98864B}" type="slidenum">
              <a:rPr lang="es-ES" sz="1000">
                <a:latin typeface="Arial" panose="020B0604020202020204" pitchFamily="34" charset="0"/>
              </a:rPr>
            </a:fld>
            <a:endParaRPr lang="es-ES" sz="1000">
              <a:latin typeface="Arial" panose="020B0604020202020204" pitchFamily="34" charset="0"/>
            </a:endParaRPr>
          </a:p>
        </p:txBody>
      </p:sp>
      <p:sp>
        <p:nvSpPr>
          <p:cNvPr id="15364" name="Rectangle 2"/>
          <p:cNvSpPr>
            <a:spLocks noGrp="1" noChangeArrowheads="1"/>
          </p:cNvSpPr>
          <p:nvPr>
            <p:ph type="ctrTitle"/>
          </p:nvPr>
        </p:nvSpPr>
        <p:spPr>
          <a:xfrm>
            <a:off x="-10886" y="174241"/>
            <a:ext cx="7772400" cy="1143000"/>
          </a:xfrm>
        </p:spPr>
        <p:txBody>
          <a:bodyPr/>
          <a:lstStyle/>
          <a:p>
            <a:r>
              <a:rPr lang="en-US" altLang="zh-CN" sz="3600" dirty="0">
                <a:ea typeface="MS PGothic" panose="020B0600070205080204" pitchFamily="34" charset="-128"/>
              </a:rPr>
              <a:t>Introduction to </a:t>
            </a:r>
            <a:br>
              <a:rPr lang="en-US" altLang="zh-CN" sz="3600" dirty="0">
                <a:ea typeface="MS PGothic" panose="020B0600070205080204" pitchFamily="34" charset="-128"/>
              </a:rPr>
            </a:br>
            <a:r>
              <a:rPr lang="en-US" altLang="zh-CN" sz="3600" dirty="0">
                <a:ea typeface="MS PGothic" panose="020B0600070205080204" pitchFamily="34" charset="-128"/>
              </a:rPr>
              <a:t>Computer Graphics</a:t>
            </a:r>
            <a:endParaRPr lang="en-US" altLang="zh-CN" sz="3600" dirty="0">
              <a:ea typeface="MS PGothic" panose="020B0600070205080204" pitchFamily="34" charset="-128"/>
            </a:endParaRPr>
          </a:p>
        </p:txBody>
      </p:sp>
      <p:graphicFrame>
        <p:nvGraphicFramePr>
          <p:cNvPr id="7" name="对象 1"/>
          <p:cNvGraphicFramePr>
            <a:graphicFrameLocks noChangeAspect="1"/>
          </p:cNvGraphicFramePr>
          <p:nvPr/>
        </p:nvGraphicFramePr>
        <p:xfrm>
          <a:off x="6877857" y="228600"/>
          <a:ext cx="1838427" cy="1034282"/>
        </p:xfrm>
        <a:graphic>
          <a:graphicData uri="http://schemas.openxmlformats.org/presentationml/2006/ole">
            <mc:AlternateContent xmlns:mc="http://schemas.openxmlformats.org/markup-compatibility/2006">
              <mc:Choice xmlns:v="urn:schemas-microsoft-com:vml" Requires="v">
                <p:oleObj spid="_x0000_s2146" name="Image" r:id="rId1" imgW="6572250" imgH="3695700" progId="Photoshop.Image.13">
                  <p:embed/>
                </p:oleObj>
              </mc:Choice>
              <mc:Fallback>
                <p:oleObj name="Image" r:id="rId1" imgW="6572250" imgH="3695700" progId="Photoshop.Image.13">
                  <p:embed/>
                  <p:pic>
                    <p:nvPicPr>
                      <p:cNvPr id="0" name="图片 21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857" y="228600"/>
                        <a:ext cx="1838427" cy="1034282"/>
                      </a:xfrm>
                      <a:prstGeom prst="rect">
                        <a:avLst/>
                      </a:prstGeom>
                      <a:noFill/>
                      <a:ln>
                        <a:noFill/>
                      </a:ln>
                    </p:spPr>
                  </p:pic>
                </p:oleObj>
              </mc:Fallback>
            </mc:AlternateContent>
          </a:graphicData>
        </a:graphic>
      </p:graphicFrame>
      <p:sp>
        <p:nvSpPr>
          <p:cNvPr id="2" name="矩形 1"/>
          <p:cNvSpPr/>
          <p:nvPr/>
        </p:nvSpPr>
        <p:spPr>
          <a:xfrm>
            <a:off x="1607956" y="2709453"/>
            <a:ext cx="6047740" cy="1229995"/>
          </a:xfrm>
          <a:prstGeom prst="rect">
            <a:avLst/>
          </a:prstGeom>
        </p:spPr>
        <p:txBody>
          <a:bodyPr wrap="none">
            <a:spAutoFit/>
          </a:bodyPr>
          <a:lstStyle/>
          <a:p>
            <a:pPr algn="ctr"/>
            <a:r>
              <a:rPr lang="en-US" altLang="zh-CN" sz="3700" b="1" dirty="0">
                <a:solidFill>
                  <a:schemeClr val="accent2"/>
                </a:solidFill>
                <a:latin typeface="+mj-lt"/>
                <a:cs typeface="MS PGothic" panose="020B0600070205080204" pitchFamily="34" charset="-128"/>
              </a:rPr>
              <a:t>Programming with OpenGL:</a:t>
            </a:r>
            <a:endParaRPr lang="en-US" altLang="zh-CN" sz="3700" b="1" dirty="0">
              <a:solidFill>
                <a:schemeClr val="accent2"/>
              </a:solidFill>
              <a:latin typeface="+mj-lt"/>
              <a:cs typeface="MS PGothic" panose="020B0600070205080204" pitchFamily="34" charset="-128"/>
            </a:endParaRPr>
          </a:p>
          <a:p>
            <a:pPr algn="ctr"/>
            <a:r>
              <a:rPr lang="en-US" altLang="zh-CN" sz="3700" b="1" dirty="0">
                <a:solidFill>
                  <a:schemeClr val="accent2"/>
                </a:solidFill>
                <a:latin typeface="+mj-lt"/>
                <a:cs typeface="MS PGothic" panose="020B0600070205080204" pitchFamily="34" charset="-128"/>
              </a:rPr>
              <a:t>3D and Interaction</a:t>
            </a:r>
            <a:endParaRPr lang="zh-CN" altLang="en-US" sz="3700" b="1" dirty="0">
              <a:solidFill>
                <a:schemeClr val="accent2"/>
              </a:solidFill>
              <a:latin typeface="+mj-lt"/>
              <a:cs typeface="MS PGothic" panose="020B0600070205080204" pitchFamily="34" charset="-128"/>
            </a:endParaRPr>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GLU</a:t>
            </a:r>
            <a:r>
              <a:rPr lang="zh-CN" altLang="en-US"/>
              <a:t>和</a:t>
            </a:r>
            <a:r>
              <a:rPr lang="en-US"/>
              <a:t>GLUT</a:t>
            </a:r>
            <a:r>
              <a:rPr lang="zh-CN" altLang="en-US"/>
              <a:t>对象</a:t>
            </a:r>
            <a:endParaRPr lang="zh-CN" altLang="en-US"/>
          </a:p>
        </p:txBody>
      </p:sp>
      <p:sp>
        <p:nvSpPr>
          <p:cNvPr id="56323" name="Rectangle 3"/>
          <p:cNvSpPr>
            <a:spLocks noGrp="1" noChangeArrowheads="1"/>
          </p:cNvSpPr>
          <p:nvPr>
            <p:ph type="body" idx="1"/>
          </p:nvPr>
        </p:nvSpPr>
        <p:spPr>
          <a:xfrm>
            <a:off x="265906" y="1600200"/>
            <a:ext cx="8459787" cy="4724400"/>
          </a:xfrm>
        </p:spPr>
        <p:txBody>
          <a:bodyPr/>
          <a:lstStyle/>
          <a:p>
            <a:r>
              <a:rPr lang="en-US" sz="2800" dirty="0"/>
              <a:t>GLUT</a:t>
            </a:r>
            <a:r>
              <a:rPr lang="zh-CN" altLang="en-US" sz="2800" dirty="0"/>
              <a:t>中的高级几何对象</a:t>
            </a:r>
            <a:endParaRPr lang="zh-CN" altLang="en-US" sz="2800" dirty="0"/>
          </a:p>
          <a:p>
            <a:pPr lvl="1"/>
            <a:r>
              <a:rPr lang="en-US" sz="2400" dirty="0"/>
              <a:t>GLUT</a:t>
            </a:r>
            <a:r>
              <a:rPr lang="zh-CN" altLang="en-US" sz="2400" dirty="0"/>
              <a:t>在</a:t>
            </a:r>
            <a:r>
              <a:rPr lang="en-US" sz="2400" dirty="0"/>
              <a:t>GLU</a:t>
            </a:r>
            <a:r>
              <a:rPr lang="zh-CN" altLang="en-US" sz="2400" dirty="0"/>
              <a:t>的基础上增加了更多类型</a:t>
            </a:r>
            <a:r>
              <a:rPr lang="en-US" sz="2400" dirty="0"/>
              <a:t>(Type)</a:t>
            </a:r>
            <a:r>
              <a:rPr lang="zh-CN" altLang="en-US" sz="2400" dirty="0"/>
              <a:t>并更易使用的三维对象</a:t>
            </a:r>
            <a:endParaRPr lang="zh-CN" altLang="en-US" sz="2400" dirty="0"/>
          </a:p>
          <a:p>
            <a:pPr lvl="2"/>
            <a:r>
              <a:rPr lang="zh-CN" altLang="en-US" dirty="0"/>
              <a:t>立方体</a:t>
            </a:r>
            <a:endParaRPr lang="zh-CN" altLang="en-US" dirty="0"/>
          </a:p>
          <a:p>
            <a:pPr lvl="2"/>
            <a:r>
              <a:rPr lang="zh-CN" altLang="en-US" dirty="0"/>
              <a:t>球体</a:t>
            </a:r>
            <a:r>
              <a:rPr lang="en-US" dirty="0"/>
              <a:t>(Sphere)</a:t>
            </a:r>
            <a:endParaRPr lang="en-US" dirty="0"/>
          </a:p>
          <a:p>
            <a:pPr lvl="2"/>
            <a:r>
              <a:rPr lang="zh-CN" altLang="en-US" dirty="0"/>
              <a:t>圆锥</a:t>
            </a:r>
            <a:r>
              <a:rPr lang="en-US" dirty="0"/>
              <a:t>(Cone)</a:t>
            </a:r>
            <a:endParaRPr lang="en-US" dirty="0"/>
          </a:p>
          <a:p>
            <a:pPr lvl="2"/>
            <a:r>
              <a:rPr lang="zh-CN" altLang="en-US" dirty="0"/>
              <a:t>圆环</a:t>
            </a:r>
            <a:r>
              <a:rPr lang="en-US" dirty="0"/>
              <a:t>(Torus)</a:t>
            </a:r>
            <a:endParaRPr lang="en-US" dirty="0"/>
          </a:p>
          <a:p>
            <a:pPr lvl="2"/>
            <a:r>
              <a:rPr lang="zh-CN" altLang="en-US" dirty="0"/>
              <a:t>规则多面体</a:t>
            </a:r>
            <a:r>
              <a:rPr lang="en-US" dirty="0"/>
              <a:t>(Tetrahedron</a:t>
            </a:r>
            <a:r>
              <a:rPr lang="zh-CN" altLang="en-US" dirty="0"/>
              <a:t>、</a:t>
            </a:r>
            <a:r>
              <a:rPr lang="en-US" dirty="0"/>
              <a:t>Octahedron</a:t>
            </a:r>
            <a:r>
              <a:rPr lang="zh-CN" altLang="en-US" dirty="0"/>
              <a:t>、</a:t>
            </a:r>
            <a:r>
              <a:rPr lang="en-US" dirty="0"/>
              <a:t>Dodecahedron)</a:t>
            </a:r>
            <a:endParaRPr lang="en-US" dirty="0"/>
          </a:p>
          <a:p>
            <a:pPr lvl="2"/>
            <a:r>
              <a:rPr lang="zh-CN" altLang="en-US" dirty="0"/>
              <a:t>犹他壶</a:t>
            </a:r>
            <a:r>
              <a:rPr lang="en-US" dirty="0"/>
              <a:t>(Teapot)</a:t>
            </a:r>
            <a:endParaRPr lang="en-US" dirty="0"/>
          </a:p>
          <a:p>
            <a:pPr lvl="1"/>
            <a:r>
              <a:rPr lang="en-US" sz="2400" dirty="0"/>
              <a:t>GLUT</a:t>
            </a:r>
            <a:r>
              <a:rPr lang="zh-CN" altLang="en-US" sz="2400" dirty="0"/>
              <a:t>为每种类型的对象提供了线框图或者实体图（填充多边形）两种绘制函数，格式为：</a:t>
            </a:r>
            <a:endParaRPr lang="zh-CN" altLang="en-US" sz="2400" dirty="0"/>
          </a:p>
          <a:p>
            <a:pPr lvl="2"/>
            <a:r>
              <a:rPr lang="en-US" dirty="0" err="1"/>
              <a:t>glutWire</a:t>
            </a:r>
            <a:r>
              <a:rPr lang="en-US" i="1" dirty="0" err="1"/>
              <a:t>Type</a:t>
            </a:r>
            <a:r>
              <a:rPr lang="en-US" dirty="0"/>
              <a:t>()</a:t>
            </a:r>
            <a:endParaRPr lang="en-US" dirty="0"/>
          </a:p>
          <a:p>
            <a:pPr lvl="2"/>
            <a:r>
              <a:rPr lang="en-US" dirty="0" err="1"/>
              <a:t>glutSolid</a:t>
            </a:r>
            <a:r>
              <a:rPr lang="en-US" i="1" dirty="0" err="1"/>
              <a:t>Type</a:t>
            </a:r>
            <a:r>
              <a:rPr lang="en-US" dirty="0"/>
              <a:t>()</a:t>
            </a:r>
            <a:endParaRPr lang="zh-CN" altLang="en-US" sz="2400" dirty="0"/>
          </a:p>
          <a:p>
            <a:endParaRPr lang="zh-CN"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t>GLU</a:t>
            </a:r>
            <a:r>
              <a:rPr lang="zh-CN" altLang="en-US"/>
              <a:t>和</a:t>
            </a:r>
            <a:r>
              <a:rPr lang="en-US"/>
              <a:t>GLUT</a:t>
            </a:r>
            <a:r>
              <a:rPr lang="zh-CN" altLang="en-US"/>
              <a:t>对象</a:t>
            </a:r>
            <a:endParaRPr lang="zh-CN" altLang="en-US"/>
          </a:p>
        </p:txBody>
      </p:sp>
      <p:sp>
        <p:nvSpPr>
          <p:cNvPr id="57347" name="Rectangle 3"/>
          <p:cNvSpPr>
            <a:spLocks noGrp="1" noChangeArrowheads="1"/>
          </p:cNvSpPr>
          <p:nvPr>
            <p:ph type="body" idx="1"/>
          </p:nvPr>
        </p:nvSpPr>
        <p:spPr>
          <a:xfrm>
            <a:off x="342106" y="1412876"/>
            <a:ext cx="8459787" cy="4724400"/>
          </a:xfrm>
        </p:spPr>
        <p:txBody>
          <a:bodyPr/>
          <a:lstStyle/>
          <a:p>
            <a:r>
              <a:rPr lang="zh-CN" altLang="en-US" dirty="0"/>
              <a:t>举例</a:t>
            </a:r>
            <a:r>
              <a:rPr lang="en-US" dirty="0"/>
              <a:t>1</a:t>
            </a:r>
            <a:r>
              <a:rPr lang="zh-CN" altLang="en-US" dirty="0"/>
              <a:t>：绘制球体</a:t>
            </a:r>
            <a:endParaRPr lang="zh-CN" altLang="en-US" dirty="0"/>
          </a:p>
          <a:p>
            <a:pPr lvl="1"/>
            <a:r>
              <a:rPr lang="en-US" dirty="0"/>
              <a:t>void </a:t>
            </a:r>
            <a:r>
              <a:rPr lang="en-US" dirty="0" err="1"/>
              <a:t>glutWireSphere</a:t>
            </a:r>
            <a:r>
              <a:rPr lang="en-US" dirty="0"/>
              <a:t>(</a:t>
            </a:r>
            <a:r>
              <a:rPr lang="en-US" dirty="0" err="1"/>
              <a:t>GLdouble</a:t>
            </a:r>
            <a:r>
              <a:rPr lang="en-US" dirty="0"/>
              <a:t> radius, </a:t>
            </a:r>
            <a:r>
              <a:rPr lang="en-US" dirty="0" err="1"/>
              <a:t>GLint</a:t>
            </a:r>
            <a:r>
              <a:rPr lang="en-US" dirty="0"/>
              <a:t> slices, </a:t>
            </a:r>
            <a:r>
              <a:rPr lang="en-US" dirty="0" err="1"/>
              <a:t>GLint</a:t>
            </a:r>
            <a:r>
              <a:rPr lang="en-US" dirty="0"/>
              <a:t> stacks)</a:t>
            </a:r>
            <a:endParaRPr lang="en-US" dirty="0"/>
          </a:p>
          <a:p>
            <a:pPr lvl="1"/>
            <a:r>
              <a:rPr lang="en-US" dirty="0"/>
              <a:t>void </a:t>
            </a:r>
            <a:r>
              <a:rPr lang="en-US" dirty="0" err="1"/>
              <a:t>glutSolidSphere</a:t>
            </a:r>
            <a:r>
              <a:rPr lang="en-US" dirty="0"/>
              <a:t>(</a:t>
            </a:r>
            <a:r>
              <a:rPr lang="en-US" dirty="0" err="1"/>
              <a:t>GLdouble</a:t>
            </a:r>
            <a:r>
              <a:rPr lang="en-US" dirty="0"/>
              <a:t> radius, </a:t>
            </a:r>
            <a:r>
              <a:rPr lang="en-US" dirty="0" err="1"/>
              <a:t>GLint</a:t>
            </a:r>
            <a:r>
              <a:rPr lang="en-US" dirty="0"/>
              <a:t> slices, </a:t>
            </a:r>
            <a:r>
              <a:rPr lang="en-US" dirty="0" err="1"/>
              <a:t>GLint</a:t>
            </a:r>
            <a:r>
              <a:rPr lang="en-US" dirty="0"/>
              <a:t> stacks)</a:t>
            </a:r>
            <a:endParaRPr lang="en-US" dirty="0"/>
          </a:p>
          <a:p>
            <a:pPr lvl="1"/>
            <a:r>
              <a:rPr lang="zh-CN" altLang="en-US" dirty="0"/>
              <a:t>其中：</a:t>
            </a:r>
            <a:endParaRPr lang="zh-CN" altLang="en-US" dirty="0"/>
          </a:p>
          <a:p>
            <a:pPr lvl="2"/>
            <a:r>
              <a:rPr lang="en-US" dirty="0"/>
              <a:t>radius</a:t>
            </a:r>
            <a:r>
              <a:rPr lang="en-US" dirty="0">
                <a:latin typeface="黑体" panose="02010609060101010101" pitchFamily="49" charset="-122"/>
              </a:rPr>
              <a:t>——</a:t>
            </a:r>
            <a:r>
              <a:rPr lang="zh-CN" altLang="en-US" dirty="0"/>
              <a:t>球体半径</a:t>
            </a:r>
            <a:endParaRPr lang="zh-CN" altLang="en-US" dirty="0"/>
          </a:p>
          <a:p>
            <a:pPr lvl="2"/>
            <a:r>
              <a:rPr lang="en-US" dirty="0"/>
              <a:t>slices</a:t>
            </a:r>
            <a:r>
              <a:rPr lang="en-US" dirty="0">
                <a:latin typeface="黑体" panose="02010609060101010101" pitchFamily="49" charset="-122"/>
              </a:rPr>
              <a:t>——</a:t>
            </a:r>
            <a:r>
              <a:rPr lang="zh-CN" altLang="en-US" dirty="0"/>
              <a:t>经线数</a:t>
            </a:r>
            <a:endParaRPr lang="zh-CN" altLang="en-US" dirty="0"/>
          </a:p>
          <a:p>
            <a:pPr lvl="2"/>
            <a:r>
              <a:rPr lang="en-US" dirty="0"/>
              <a:t>stacks</a:t>
            </a:r>
            <a:r>
              <a:rPr lang="en-US" dirty="0">
                <a:latin typeface="黑体" panose="02010609060101010101" pitchFamily="49" charset="-122"/>
              </a:rPr>
              <a:t>——</a:t>
            </a:r>
            <a:r>
              <a:rPr lang="zh-CN" altLang="en-US" dirty="0"/>
              <a:t>纬线数</a:t>
            </a:r>
            <a:endParaRPr lang="zh-CN" altLang="en-US" dirty="0"/>
          </a:p>
          <a:p>
            <a:pPr lvl="2"/>
            <a:r>
              <a:rPr lang="zh-CN" altLang="en-US" dirty="0"/>
              <a:t>球心位于坐标原点</a:t>
            </a:r>
            <a:endParaRPr lang="zh-CN" altLang="en-US" dirty="0"/>
          </a:p>
          <a:p>
            <a:pPr lvl="1"/>
            <a:endParaRPr lang="en-US" dirty="0"/>
          </a:p>
          <a:p>
            <a:pPr lvl="2"/>
            <a:endParaRPr lang="zh-CN" altLang="en-US" dirty="0"/>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GLU</a:t>
            </a:r>
            <a:r>
              <a:rPr lang="zh-CN" altLang="en-US"/>
              <a:t>和</a:t>
            </a:r>
            <a:r>
              <a:rPr lang="en-US"/>
              <a:t>GLUT</a:t>
            </a:r>
            <a:r>
              <a:rPr lang="zh-CN" altLang="en-US"/>
              <a:t>对象</a:t>
            </a:r>
            <a:endParaRPr lang="zh-CN" altLang="en-US"/>
          </a:p>
        </p:txBody>
      </p:sp>
      <p:sp>
        <p:nvSpPr>
          <p:cNvPr id="58371" name="Rectangle 3"/>
          <p:cNvSpPr>
            <a:spLocks noGrp="1" noChangeArrowheads="1"/>
          </p:cNvSpPr>
          <p:nvPr>
            <p:ph type="body" idx="1"/>
          </p:nvPr>
        </p:nvSpPr>
        <p:spPr>
          <a:xfrm>
            <a:off x="738308" y="1382994"/>
            <a:ext cx="7920037" cy="4724400"/>
          </a:xfrm>
        </p:spPr>
        <p:txBody>
          <a:bodyPr/>
          <a:lstStyle/>
          <a:p>
            <a:r>
              <a:rPr lang="zh-CN" altLang="en-US" dirty="0"/>
              <a:t>举例</a:t>
            </a:r>
            <a:r>
              <a:rPr lang="en-US" dirty="0"/>
              <a:t>2</a:t>
            </a:r>
            <a:r>
              <a:rPr lang="zh-CN" altLang="en-US" dirty="0"/>
              <a:t>：绘制犹他壶</a:t>
            </a:r>
            <a:endParaRPr lang="zh-CN" altLang="en-US" dirty="0"/>
          </a:p>
          <a:p>
            <a:pPr lvl="1"/>
            <a:r>
              <a:rPr lang="zh-CN" altLang="en-US" dirty="0"/>
              <a:t>三维图形领域最著名的几何对象</a:t>
            </a:r>
            <a:endParaRPr lang="zh-CN" altLang="en-US" dirty="0"/>
          </a:p>
          <a:p>
            <a:pPr lvl="1"/>
            <a:r>
              <a:rPr lang="zh-CN" altLang="en-US" dirty="0"/>
              <a:t>广泛用于测试各种绘制算法</a:t>
            </a:r>
            <a:endParaRPr lang="zh-CN" altLang="en-US" dirty="0"/>
          </a:p>
          <a:p>
            <a:pPr lvl="1"/>
            <a:r>
              <a:rPr lang="en-US" dirty="0"/>
              <a:t>void </a:t>
            </a:r>
            <a:r>
              <a:rPr lang="en-US" dirty="0" err="1"/>
              <a:t>glutWireTeapot</a:t>
            </a:r>
            <a:r>
              <a:rPr lang="en-US" dirty="0"/>
              <a:t>(</a:t>
            </a:r>
            <a:r>
              <a:rPr lang="en-US" dirty="0" err="1"/>
              <a:t>GLdouble</a:t>
            </a:r>
            <a:r>
              <a:rPr lang="en-US" dirty="0"/>
              <a:t> size)</a:t>
            </a:r>
            <a:endParaRPr lang="en-US" dirty="0"/>
          </a:p>
          <a:p>
            <a:pPr lvl="1"/>
            <a:r>
              <a:rPr lang="en-US" dirty="0"/>
              <a:t>void </a:t>
            </a:r>
            <a:r>
              <a:rPr lang="en-US" dirty="0" err="1"/>
              <a:t>glutSolidTeapot</a:t>
            </a:r>
            <a:r>
              <a:rPr lang="en-US" dirty="0"/>
              <a:t>(</a:t>
            </a:r>
            <a:r>
              <a:rPr lang="en-US" dirty="0" err="1"/>
              <a:t>GLdouble</a:t>
            </a:r>
            <a:r>
              <a:rPr lang="en-US" dirty="0"/>
              <a:t> size)</a:t>
            </a:r>
            <a:endParaRPr lang="en-US" dirty="0"/>
          </a:p>
          <a:p>
            <a:pPr lvl="1"/>
            <a:r>
              <a:rPr lang="zh-CN" altLang="en-US" dirty="0"/>
              <a:t>其中：</a:t>
            </a:r>
            <a:endParaRPr lang="zh-CN" altLang="en-US" dirty="0"/>
          </a:p>
          <a:p>
            <a:pPr lvl="2"/>
            <a:r>
              <a:rPr lang="en-US" dirty="0"/>
              <a:t>size</a:t>
            </a:r>
            <a:r>
              <a:rPr lang="en-US" dirty="0">
                <a:latin typeface="黑体" panose="02010609060101010101" pitchFamily="49" charset="-122"/>
              </a:rPr>
              <a:t>——</a:t>
            </a:r>
            <a:r>
              <a:rPr lang="zh-CN" altLang="en-US" dirty="0"/>
              <a:t>犹他壶的尺寸</a:t>
            </a:r>
            <a:endParaRPr lang="zh-CN" altLang="en-US" dirty="0"/>
          </a:p>
          <a:p>
            <a:pPr lvl="2"/>
            <a:r>
              <a:rPr lang="zh-CN" altLang="en-US" dirty="0"/>
              <a:t>犹他壶中心位于原点</a:t>
            </a:r>
            <a:endParaRPr lang="zh-CN" altLang="en-US" dirty="0"/>
          </a:p>
          <a:p>
            <a:pPr lvl="2"/>
            <a:r>
              <a:rPr lang="zh-CN" altLang="en-US" dirty="0"/>
              <a:t>由</a:t>
            </a:r>
            <a:r>
              <a:rPr lang="en-US" dirty="0"/>
              <a:t>192</a:t>
            </a:r>
            <a:r>
              <a:rPr lang="zh-CN" altLang="en-US" dirty="0"/>
              <a:t>个顶点构成</a:t>
            </a:r>
            <a:endParaRPr lang="zh-CN" altLang="en-US" dirty="0"/>
          </a:p>
          <a:p>
            <a:pPr lvl="2">
              <a:buFont typeface="Wingdings" panose="05000000000000000000" pitchFamily="2" charset="2"/>
              <a:buNone/>
            </a:pPr>
            <a:endParaRPr lang="zh-CN" altLang="en-US" dirty="0"/>
          </a:p>
          <a:p>
            <a:pPr lvl="1"/>
            <a:endParaRPr lang="en-US" dirty="0"/>
          </a:p>
          <a:p>
            <a:pPr lvl="2"/>
            <a:endParaRPr lang="zh-CN" altLang="en-US" dirty="0"/>
          </a:p>
          <a:p>
            <a:endParaRPr lang="zh-CN" altLang="en-US" dirty="0"/>
          </a:p>
        </p:txBody>
      </p:sp>
      <p:pic>
        <p:nvPicPr>
          <p:cNvPr id="2" name="图片 1"/>
          <p:cNvPicPr>
            <a:picLocks noChangeAspect="1"/>
          </p:cNvPicPr>
          <p:nvPr/>
        </p:nvPicPr>
        <p:blipFill>
          <a:blip r:embed="rId1"/>
          <a:stretch>
            <a:fillRect/>
          </a:stretch>
        </p:blipFill>
        <p:spPr>
          <a:xfrm>
            <a:off x="5148064" y="4221088"/>
            <a:ext cx="3006225" cy="16874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sz="2800" dirty="0">
                <a:solidFill>
                  <a:schemeClr val="accent2"/>
                </a:solidFill>
              </a:rPr>
              <a:t>三维绘制（</a:t>
            </a:r>
            <a:r>
              <a:rPr lang="en-US" altLang="zh-CN" sz="2800" dirty="0">
                <a:solidFill>
                  <a:schemeClr val="accent2"/>
                </a:solidFill>
              </a:rPr>
              <a:t>3D Rendering)</a:t>
            </a:r>
            <a:endParaRPr lang="en-US" altLang="zh-CN" sz="2800" dirty="0">
              <a:solidFill>
                <a:schemeClr val="accent2"/>
              </a:solidFill>
            </a:endParaRPr>
          </a:p>
          <a:p>
            <a:pPr lvl="1"/>
            <a:r>
              <a:rPr lang="zh-CN" altLang="en-US" sz="2400" dirty="0">
                <a:solidFill>
                  <a:schemeClr val="accent2"/>
                </a:solidFill>
              </a:rPr>
              <a:t>如何呈现三维效果</a:t>
            </a:r>
            <a:endParaRPr lang="en-US" altLang="zh-CN" sz="2400" dirty="0">
              <a:solidFill>
                <a:schemeClr val="accent2"/>
              </a:solidFill>
            </a:endParaRPr>
          </a:p>
          <a:p>
            <a:pPr lvl="1"/>
            <a:r>
              <a:rPr lang="zh-CN" altLang="en-US" sz="2400" dirty="0">
                <a:solidFill>
                  <a:schemeClr val="accent2"/>
                </a:solidFill>
              </a:rPr>
              <a:t>设置模型视图矩阵与投影矩阵</a:t>
            </a:r>
            <a:endParaRPr lang="en-US" altLang="zh-CN" sz="2400" dirty="0">
              <a:solidFill>
                <a:schemeClr val="accent2"/>
              </a:solidFill>
            </a:endParaRPr>
          </a:p>
          <a:p>
            <a:pPr lvl="1"/>
            <a:r>
              <a:rPr lang="en-US" altLang="zh-CN" sz="2400" dirty="0" err="1"/>
              <a:t>Zbuffer</a:t>
            </a:r>
            <a:r>
              <a:rPr lang="zh-CN" altLang="en-US" sz="2400" dirty="0"/>
              <a:t>概念</a:t>
            </a:r>
            <a:endParaRPr lang="en-US" altLang="zh-CN" sz="2400" dirty="0"/>
          </a:p>
          <a:p>
            <a:r>
              <a:rPr lang="zh-CN" altLang="en-US" sz="2800" dirty="0"/>
              <a:t>输入与交互</a:t>
            </a:r>
            <a:endParaRPr lang="en-US" altLang="zh-CN" sz="2800" dirty="0"/>
          </a:p>
          <a:p>
            <a:pPr lvl="1"/>
            <a:r>
              <a:rPr lang="en-US" altLang="zh-CN" sz="2400" dirty="0"/>
              <a:t>GLUT</a:t>
            </a:r>
            <a:r>
              <a:rPr lang="zh-CN" altLang="en-US" sz="2400" dirty="0"/>
              <a:t>回调函数</a:t>
            </a:r>
            <a:endParaRPr lang="en-US" altLang="zh-CN" sz="2400" dirty="0"/>
          </a:p>
          <a:p>
            <a:pPr lvl="1"/>
            <a:r>
              <a:rPr lang="zh-CN" altLang="en-US" sz="2400" dirty="0"/>
              <a:t>菜单</a:t>
            </a:r>
            <a:endParaRPr lang="en-US" altLang="zh-CN" sz="2400" dirty="0"/>
          </a:p>
          <a:p>
            <a:pPr lvl="1"/>
            <a:r>
              <a:rPr lang="zh-CN" altLang="en-US" sz="2400" dirty="0"/>
              <a:t>利用异或操作实现橡皮条技术</a:t>
            </a:r>
            <a:endParaRPr lang="en-US" altLang="zh-CN"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228600"/>
            <a:ext cx="9067800" cy="1066800"/>
          </a:xfrm>
        </p:spPr>
        <p:txBody>
          <a:bodyPr/>
          <a:lstStyle/>
          <a:p>
            <a:r>
              <a:rPr lang="zh-CN" altLang="en-US" dirty="0"/>
              <a:t>设置模型视图矩阵</a:t>
            </a:r>
            <a:r>
              <a:rPr lang="en-US" altLang="zh-CN" dirty="0"/>
              <a:t>(</a:t>
            </a:r>
            <a:r>
              <a:rPr lang="en-US" altLang="zh-CN" dirty="0" err="1"/>
              <a:t>ModelView</a:t>
            </a:r>
            <a:r>
              <a:rPr lang="en-US" altLang="zh-CN" dirty="0"/>
              <a:t> Matrix)</a:t>
            </a:r>
            <a:br>
              <a:rPr lang="en-US" altLang="zh-CN" dirty="0"/>
            </a:br>
            <a:r>
              <a:rPr lang="zh-CN" altLang="en-US" dirty="0"/>
              <a:t>与投影矩阵</a:t>
            </a:r>
            <a:r>
              <a:rPr lang="en-US" altLang="zh-CN" dirty="0"/>
              <a:t>(Projection Matrix)</a:t>
            </a:r>
            <a:endParaRPr lang="en-US" dirty="0"/>
          </a:p>
        </p:txBody>
      </p:sp>
      <p:sp>
        <p:nvSpPr>
          <p:cNvPr id="3" name="内容占位符 2"/>
          <p:cNvSpPr>
            <a:spLocks noGrp="1"/>
          </p:cNvSpPr>
          <p:nvPr>
            <p:ph idx="1"/>
          </p:nvPr>
        </p:nvSpPr>
        <p:spPr/>
        <p:txBody>
          <a:bodyPr/>
          <a:lstStyle/>
          <a:p>
            <a:r>
              <a:rPr lang="zh-CN" altLang="en-US" dirty="0"/>
              <a:t>成像要素</a:t>
            </a:r>
            <a:endParaRPr lang="en-US" altLang="zh-CN" dirty="0"/>
          </a:p>
          <a:p>
            <a:pPr lvl="1"/>
            <a:r>
              <a:rPr lang="zh-CN" altLang="en-US" dirty="0"/>
              <a:t>相机相对物体在哪里拍摄</a:t>
            </a:r>
            <a:endParaRPr lang="en-US" altLang="zh-CN" dirty="0"/>
          </a:p>
          <a:p>
            <a:pPr lvl="1"/>
            <a:r>
              <a:rPr lang="zh-CN" altLang="en-US" dirty="0"/>
              <a:t>相机是何种参数相机：是否广角，胶片多大，相机能看多远等等</a:t>
            </a:r>
            <a:endParaRPr lang="en-US" altLang="zh-CN" dirty="0"/>
          </a:p>
          <a:p>
            <a:r>
              <a:rPr lang="zh-CN" altLang="en-US" dirty="0"/>
              <a:t>模型视图矩阵</a:t>
            </a:r>
            <a:endParaRPr lang="en-US" altLang="zh-CN" dirty="0"/>
          </a:p>
          <a:p>
            <a:pPr lvl="1"/>
            <a:r>
              <a:rPr lang="zh-CN" altLang="en-US" dirty="0"/>
              <a:t>用于描述物体与相机之间的相对位置、方位关系</a:t>
            </a:r>
            <a:endParaRPr lang="en-US" dirty="0"/>
          </a:p>
          <a:p>
            <a:r>
              <a:rPr lang="zh-CN" altLang="en-US" dirty="0"/>
              <a:t>投影矩阵</a:t>
            </a:r>
            <a:endParaRPr lang="en-US" altLang="zh-CN" dirty="0"/>
          </a:p>
          <a:p>
            <a:pPr lvl="1"/>
            <a:r>
              <a:rPr lang="zh-CN" altLang="en-US" dirty="0"/>
              <a:t>用于描述相机内部参数</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OpenGL</a:t>
            </a:r>
            <a:r>
              <a:rPr lang="zh-CN" altLang="en-US"/>
              <a:t>与合成摄像机模型</a:t>
            </a:r>
            <a:endParaRPr lang="zh-CN" altLang="en-US"/>
          </a:p>
        </p:txBody>
      </p:sp>
      <p:sp>
        <p:nvSpPr>
          <p:cNvPr id="17411" name="Rectangle 3"/>
          <p:cNvSpPr>
            <a:spLocks noGrp="1" noChangeArrowheads="1"/>
          </p:cNvSpPr>
          <p:nvPr>
            <p:ph type="body" idx="1"/>
          </p:nvPr>
        </p:nvSpPr>
        <p:spPr>
          <a:xfrm>
            <a:off x="500062" y="1600200"/>
            <a:ext cx="7991475" cy="5113337"/>
          </a:xfrm>
        </p:spPr>
        <p:txBody>
          <a:bodyPr/>
          <a:lstStyle/>
          <a:p>
            <a:r>
              <a:rPr lang="zh-CN" altLang="en-US" sz="2400" dirty="0"/>
              <a:t>要让</a:t>
            </a:r>
            <a:r>
              <a:rPr lang="en-US" sz="2400" dirty="0"/>
              <a:t>OpenGL</a:t>
            </a:r>
            <a:r>
              <a:rPr lang="zh-CN" altLang="en-US" sz="2400" dirty="0"/>
              <a:t>变换能够正确的模拟真实摄像机的成像过程，就需要提供正确的变换矩阵（如投影矩阵、模型</a:t>
            </a:r>
            <a:r>
              <a:rPr lang="en-US" sz="2400" dirty="0"/>
              <a:t>-</a:t>
            </a:r>
            <a:r>
              <a:rPr lang="zh-CN" altLang="en-US" sz="2400" dirty="0"/>
              <a:t>视图矩阵）。</a:t>
            </a:r>
            <a:endParaRPr lang="zh-CN" altLang="en-US" sz="2400" dirty="0"/>
          </a:p>
          <a:p>
            <a:endParaRPr lang="zh-CN" altLang="en-US" sz="2400" dirty="0"/>
          </a:p>
          <a:p>
            <a:r>
              <a:rPr lang="zh-CN" altLang="en-US" sz="2400" dirty="0"/>
              <a:t>这些矩阵在</a:t>
            </a:r>
            <a:r>
              <a:rPr lang="en-US" sz="2400" dirty="0"/>
              <a:t>OpenGL</a:t>
            </a:r>
            <a:r>
              <a:rPr lang="zh-CN" altLang="en-US" sz="2400" dirty="0"/>
              <a:t>内部都是预定义的状态变量；</a:t>
            </a:r>
            <a:endParaRPr lang="zh-CN" altLang="en-US" sz="2400" dirty="0"/>
          </a:p>
          <a:p>
            <a:endParaRPr lang="zh-CN" altLang="en-US" sz="2400" dirty="0"/>
          </a:p>
          <a:p>
            <a:r>
              <a:rPr lang="zh-CN" altLang="en-US" sz="2400" dirty="0"/>
              <a:t>如何提供正确的变换矩阵？</a:t>
            </a:r>
            <a:endParaRPr lang="zh-CN" altLang="en-US" sz="2400" dirty="0"/>
          </a:p>
          <a:p>
            <a:pPr>
              <a:buFont typeface="Wingdings" panose="05000000000000000000" pitchFamily="2" charset="2"/>
              <a:buNone/>
            </a:pPr>
            <a:r>
              <a:rPr lang="en-US" sz="2400" dirty="0"/>
              <a:t>          </a:t>
            </a:r>
            <a:r>
              <a:rPr lang="en-US" sz="2400" dirty="0">
                <a:latin typeface="黑体" panose="02010609060101010101" pitchFamily="49" charset="-122"/>
              </a:rPr>
              <a:t>——</a:t>
            </a:r>
            <a:r>
              <a:rPr lang="en-US" sz="2400" dirty="0"/>
              <a:t>OpenGL</a:t>
            </a:r>
            <a:r>
              <a:rPr lang="zh-CN" altLang="en-US" sz="2400" dirty="0"/>
              <a:t>提供了与投影变换、模型变换、视图</a:t>
            </a:r>
            <a:endParaRPr lang="zh-CN" altLang="en-US" sz="2400" dirty="0"/>
          </a:p>
          <a:p>
            <a:pPr>
              <a:buFont typeface="Wingdings" panose="05000000000000000000" pitchFamily="2" charset="2"/>
              <a:buNone/>
            </a:pPr>
            <a:r>
              <a:rPr lang="zh-CN" altLang="en-US" sz="2400" dirty="0"/>
              <a:t>                  变换等相关的</a:t>
            </a:r>
            <a:r>
              <a:rPr lang="en-US" sz="2400" dirty="0"/>
              <a:t>API</a:t>
            </a:r>
            <a:r>
              <a:rPr lang="zh-CN" altLang="en-US" sz="2400" dirty="0"/>
              <a:t>函数来自动建立和修改对应 </a:t>
            </a:r>
            <a:endParaRPr lang="zh-CN" altLang="en-US" sz="2400" dirty="0"/>
          </a:p>
          <a:p>
            <a:pPr>
              <a:buFont typeface="Wingdings" panose="05000000000000000000" pitchFamily="2" charset="2"/>
              <a:buNone/>
            </a:pPr>
            <a:r>
              <a:rPr lang="zh-CN" altLang="en-US" sz="2400" dirty="0"/>
              <a:t>                  的矩阵。</a:t>
            </a:r>
            <a:endParaRPr lang="zh-CN"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OpenGL</a:t>
            </a:r>
            <a:r>
              <a:rPr lang="zh-CN" altLang="en-US"/>
              <a:t>与合成摄像机模型</a:t>
            </a:r>
            <a:endParaRPr lang="zh-CN" altLang="en-US"/>
          </a:p>
        </p:txBody>
      </p:sp>
      <p:sp>
        <p:nvSpPr>
          <p:cNvPr id="19459" name="Rectangle 3"/>
          <p:cNvSpPr>
            <a:spLocks noGrp="1" noChangeArrowheads="1"/>
          </p:cNvSpPr>
          <p:nvPr>
            <p:ph type="body" idx="1"/>
          </p:nvPr>
        </p:nvSpPr>
        <p:spPr>
          <a:xfrm>
            <a:off x="684213" y="1341438"/>
            <a:ext cx="7945437" cy="1295400"/>
          </a:xfrm>
        </p:spPr>
        <p:txBody>
          <a:bodyPr/>
          <a:lstStyle/>
          <a:p>
            <a:r>
              <a:rPr lang="en-US" dirty="0"/>
              <a:t>OpenGL</a:t>
            </a:r>
            <a:r>
              <a:rPr lang="zh-CN" altLang="en-US" dirty="0"/>
              <a:t>如何模拟投影过程？</a:t>
            </a:r>
            <a:endParaRPr lang="zh-CN" altLang="en-US" dirty="0"/>
          </a:p>
          <a:p>
            <a:pPr lvl="1"/>
            <a:r>
              <a:rPr lang="zh-CN" altLang="en-US" sz="2000" dirty="0"/>
              <a:t>确定哪些对象可见，哪些对象不可见？</a:t>
            </a:r>
            <a:r>
              <a:rPr lang="en-US" sz="2000" dirty="0">
                <a:latin typeface="黑体" panose="02010609060101010101" pitchFamily="49" charset="-122"/>
              </a:rPr>
              <a:t>——</a:t>
            </a:r>
            <a:r>
              <a:rPr lang="zh-CN" altLang="en-US" sz="2000" dirty="0">
                <a:solidFill>
                  <a:schemeClr val="accent2"/>
                </a:solidFill>
              </a:rPr>
              <a:t>建立视域体</a:t>
            </a:r>
            <a:endParaRPr lang="zh-CN" altLang="en-US" sz="2000" dirty="0">
              <a:solidFill>
                <a:schemeClr val="accent2"/>
              </a:solidFill>
            </a:endParaRPr>
          </a:p>
          <a:p>
            <a:pPr lvl="1"/>
            <a:r>
              <a:rPr lang="zh-CN" altLang="en-US" sz="2000" dirty="0"/>
              <a:t>确定对象在投影平面上的位置？</a:t>
            </a:r>
            <a:r>
              <a:rPr lang="en-US" sz="2000" dirty="0">
                <a:latin typeface="黑体" panose="02010609060101010101" pitchFamily="49" charset="-122"/>
              </a:rPr>
              <a:t>——</a:t>
            </a:r>
            <a:r>
              <a:rPr lang="zh-CN" altLang="en-US" sz="2000" dirty="0">
                <a:solidFill>
                  <a:schemeClr val="accent2"/>
                </a:solidFill>
              </a:rPr>
              <a:t>正交投影、透视投影</a:t>
            </a:r>
            <a:endParaRPr lang="zh-CN" altLang="en-US" sz="2000" dirty="0">
              <a:solidFill>
                <a:schemeClr val="accent2"/>
              </a:solidFill>
            </a:endParaRPr>
          </a:p>
        </p:txBody>
      </p:sp>
      <p:pic>
        <p:nvPicPr>
          <p:cNvPr id="19460" name="Picture 4"/>
          <p:cNvPicPr>
            <a:picLocks noChangeAspect="1" noChangeArrowheads="1"/>
          </p:cNvPicPr>
          <p:nvPr/>
        </p:nvPicPr>
        <p:blipFill>
          <a:blip r:embed="rId1">
            <a:lum bright="-6000" contrast="18000"/>
            <a:extLst>
              <a:ext uri="{28A0092B-C50C-407E-A947-70E740481C1C}">
                <a14:useLocalDpi xmlns:a14="http://schemas.microsoft.com/office/drawing/2010/main" val="0"/>
              </a:ext>
            </a:extLst>
          </a:blip>
          <a:srcRect/>
          <a:stretch>
            <a:fillRect/>
          </a:stretch>
        </p:blipFill>
        <p:spPr bwMode="auto">
          <a:xfrm>
            <a:off x="1691680" y="2996952"/>
            <a:ext cx="5545137" cy="347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checkerboard(across)">
                                      <p:cBhvr>
                                        <p:cTn id="7"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OpenGL</a:t>
            </a:r>
            <a:r>
              <a:rPr lang="zh-CN" altLang="en-US"/>
              <a:t>与合成摄像机模型</a:t>
            </a:r>
            <a:endParaRPr lang="zh-CN" altLang="en-US"/>
          </a:p>
        </p:txBody>
      </p:sp>
      <p:sp>
        <p:nvSpPr>
          <p:cNvPr id="20483" name="Rectangle 3"/>
          <p:cNvSpPr>
            <a:spLocks noGrp="1" noChangeArrowheads="1"/>
          </p:cNvSpPr>
          <p:nvPr>
            <p:ph type="body" idx="1"/>
          </p:nvPr>
        </p:nvSpPr>
        <p:spPr>
          <a:xfrm>
            <a:off x="684213" y="1341438"/>
            <a:ext cx="8064500" cy="4967287"/>
          </a:xfrm>
        </p:spPr>
        <p:txBody>
          <a:bodyPr/>
          <a:lstStyle/>
          <a:p>
            <a:r>
              <a:rPr lang="en-US" dirty="0"/>
              <a:t>OpenGL</a:t>
            </a:r>
            <a:r>
              <a:rPr lang="zh-CN" altLang="en-US" dirty="0"/>
              <a:t>与定位、投影过程的影响因素</a:t>
            </a:r>
            <a:endParaRPr lang="zh-CN" altLang="en-US" dirty="0"/>
          </a:p>
          <a:p>
            <a:pPr lvl="1"/>
            <a:r>
              <a:rPr lang="zh-CN" altLang="en-US" sz="2400" dirty="0"/>
              <a:t>被观察对象</a:t>
            </a:r>
            <a:endParaRPr lang="zh-CN" altLang="en-US" sz="2400" dirty="0"/>
          </a:p>
          <a:p>
            <a:pPr lvl="2"/>
            <a:r>
              <a:rPr lang="zh-CN" altLang="en-US" sz="2000" dirty="0"/>
              <a:t>位置（三个自由度）</a:t>
            </a:r>
            <a:endParaRPr lang="zh-CN" altLang="en-US" sz="2000" dirty="0"/>
          </a:p>
          <a:p>
            <a:pPr lvl="2"/>
            <a:r>
              <a:rPr lang="zh-CN" altLang="en-US" sz="2000" dirty="0"/>
              <a:t>朝向（三个自由度）</a:t>
            </a:r>
            <a:endParaRPr lang="zh-CN" altLang="en-US" sz="2000" dirty="0"/>
          </a:p>
          <a:p>
            <a:pPr lvl="1"/>
            <a:endParaRPr lang="zh-CN" altLang="en-US" sz="2400" dirty="0"/>
          </a:p>
          <a:p>
            <a:pPr lvl="1"/>
            <a:r>
              <a:rPr lang="zh-CN" altLang="en-US" sz="2400" dirty="0"/>
              <a:t>摄像机</a:t>
            </a:r>
            <a:endParaRPr lang="zh-CN" altLang="en-US" sz="2400" dirty="0"/>
          </a:p>
          <a:p>
            <a:pPr lvl="2"/>
            <a:r>
              <a:rPr lang="zh-CN" altLang="en-US" sz="2000" dirty="0"/>
              <a:t>位置（三个自由度）</a:t>
            </a:r>
            <a:endParaRPr lang="zh-CN" altLang="en-US" sz="2000" dirty="0"/>
          </a:p>
          <a:p>
            <a:pPr lvl="2"/>
            <a:r>
              <a:rPr lang="zh-CN" altLang="en-US" sz="2000" dirty="0"/>
              <a:t>朝向（三个自由度）</a:t>
            </a:r>
            <a:endParaRPr lang="zh-CN" altLang="en-US" sz="2000" dirty="0"/>
          </a:p>
          <a:p>
            <a:pPr lvl="2"/>
            <a:endParaRPr lang="zh-CN" altLang="en-US" sz="2000" dirty="0"/>
          </a:p>
          <a:p>
            <a:pPr lvl="2"/>
            <a:r>
              <a:rPr lang="zh-CN" altLang="en-US" sz="2000" dirty="0"/>
              <a:t>透镜参数（长焦、广角、</a:t>
            </a:r>
            <a:r>
              <a:rPr lang="en-US" sz="2000" dirty="0">
                <a:latin typeface="黑体" panose="02010609060101010101" pitchFamily="49" charset="-122"/>
              </a:rPr>
              <a:t>…</a:t>
            </a:r>
            <a:r>
              <a:rPr lang="zh-CN" altLang="en-US" sz="2000" dirty="0"/>
              <a:t>）</a:t>
            </a:r>
            <a:endParaRPr lang="zh-CN" altLang="en-US" sz="2000" dirty="0"/>
          </a:p>
          <a:p>
            <a:pPr lvl="2"/>
            <a:r>
              <a:rPr lang="zh-CN" altLang="en-US" sz="2000" dirty="0"/>
              <a:t>底片尺寸</a:t>
            </a:r>
            <a:endParaRPr lang="zh-CN" altLang="en-US" sz="2000" dirty="0"/>
          </a:p>
        </p:txBody>
      </p:sp>
      <p:sp>
        <p:nvSpPr>
          <p:cNvPr id="20484" name="AutoShape 4"/>
          <p:cNvSpPr>
            <a:spLocks noChangeArrowheads="1"/>
          </p:cNvSpPr>
          <p:nvPr/>
        </p:nvSpPr>
        <p:spPr bwMode="auto">
          <a:xfrm>
            <a:off x="6318817" y="1629991"/>
            <a:ext cx="2376488" cy="1295400"/>
          </a:xfrm>
          <a:prstGeom prst="wedgeRoundRectCallout">
            <a:avLst>
              <a:gd name="adj1" fmla="val -130759"/>
              <a:gd name="adj2" fmla="val 42278"/>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en-US" sz="2400" dirty="0" err="1">
                <a:effectLst>
                  <a:outerShdw blurRad="38100" dist="38100" dir="2700000" algn="tl">
                    <a:srgbClr val="FFFFFF"/>
                  </a:outerShdw>
                </a:effectLst>
              </a:rPr>
              <a:t>glVertex</a:t>
            </a:r>
            <a:r>
              <a:rPr lang="en-US" sz="2400" dirty="0">
                <a:effectLst>
                  <a:outerShdw blurRad="38100" dist="38100" dir="2700000" algn="tl">
                    <a:srgbClr val="FFFFFF"/>
                  </a:outerShdw>
                </a:effectLst>
              </a:rPr>
              <a:t>*();</a:t>
            </a:r>
            <a:endParaRPr lang="en-US" sz="2400" dirty="0">
              <a:effectLst>
                <a:outerShdw blurRad="38100" dist="38100" dir="2700000" algn="tl">
                  <a:srgbClr val="FFFFFF"/>
                </a:outerShdw>
              </a:effectLst>
            </a:endParaRPr>
          </a:p>
          <a:p>
            <a:pPr>
              <a:spcBef>
                <a:spcPct val="0"/>
              </a:spcBef>
            </a:pPr>
            <a:r>
              <a:rPr lang="en-US" sz="2400" dirty="0" err="1">
                <a:effectLst>
                  <a:outerShdw blurRad="38100" dist="38100" dir="2700000" algn="tl">
                    <a:srgbClr val="FFFFFF"/>
                  </a:outerShdw>
                </a:effectLst>
              </a:rPr>
              <a:t>glTranslate</a:t>
            </a:r>
            <a:r>
              <a:rPr lang="en-US" sz="2400" dirty="0">
                <a:effectLst>
                  <a:outerShdw blurRad="38100" dist="38100" dir="2700000" algn="tl">
                    <a:srgbClr val="FFFFFF"/>
                  </a:outerShdw>
                </a:effectLst>
              </a:rPr>
              <a:t>*()</a:t>
            </a:r>
            <a:endParaRPr lang="en-US" sz="2400" dirty="0">
              <a:effectLst>
                <a:outerShdw blurRad="38100" dist="38100" dir="2700000" algn="tl">
                  <a:srgbClr val="FFFFFF"/>
                </a:outerShdw>
              </a:effectLst>
            </a:endParaRPr>
          </a:p>
          <a:p>
            <a:pPr>
              <a:spcBef>
                <a:spcPct val="0"/>
              </a:spcBef>
            </a:pPr>
            <a:r>
              <a:rPr lang="en-US" sz="2400" dirty="0" err="1">
                <a:effectLst>
                  <a:outerShdw blurRad="38100" dist="38100" dir="2700000" algn="tl">
                    <a:srgbClr val="FFFFFF"/>
                  </a:outerShdw>
                </a:effectLst>
              </a:rPr>
              <a:t>glRotate</a:t>
            </a:r>
            <a:r>
              <a:rPr lang="en-US" sz="2400" dirty="0">
                <a:effectLst>
                  <a:outerShdw blurRad="38100" dist="38100" dir="2700000" algn="tl">
                    <a:srgbClr val="FFFFFF"/>
                  </a:outerShdw>
                </a:effectLst>
              </a:rPr>
              <a:t>*()</a:t>
            </a:r>
            <a:endParaRPr lang="en-US" sz="2400" dirty="0">
              <a:effectLst>
                <a:outerShdw blurRad="38100" dist="38100" dir="2700000" algn="tl">
                  <a:srgbClr val="FFFFFF"/>
                </a:outerShdw>
              </a:effectLst>
            </a:endParaRPr>
          </a:p>
        </p:txBody>
      </p:sp>
      <p:sp>
        <p:nvSpPr>
          <p:cNvPr id="20485" name="AutoShape 5"/>
          <p:cNvSpPr>
            <a:spLocks noChangeArrowheads="1"/>
          </p:cNvSpPr>
          <p:nvPr/>
        </p:nvSpPr>
        <p:spPr bwMode="auto">
          <a:xfrm>
            <a:off x="5975351" y="2996952"/>
            <a:ext cx="2881312" cy="1368425"/>
          </a:xfrm>
          <a:prstGeom prst="wedgeRoundRectCallout">
            <a:avLst>
              <a:gd name="adj1" fmla="val -96889"/>
              <a:gd name="adj2" fmla="val 33296"/>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zh-CN" altLang="en-US" sz="2400" dirty="0">
                <a:effectLst>
                  <a:outerShdw blurRad="38100" dist="38100" dir="2700000" algn="tl">
                    <a:srgbClr val="FFFFFF"/>
                  </a:outerShdw>
                </a:effectLst>
                <a:latin typeface="+mj-lt"/>
                <a:ea typeface="+mj-ea"/>
              </a:rPr>
              <a:t>摄像机定位、定向和调焦对准</a:t>
            </a:r>
            <a:endParaRPr lang="zh-CN" altLang="en-US" sz="2400" dirty="0">
              <a:effectLst>
                <a:outerShdw blurRad="38100" dist="38100" dir="2700000" algn="tl">
                  <a:srgbClr val="FFFFFF"/>
                </a:outerShdw>
              </a:effectLst>
              <a:latin typeface="+mj-lt"/>
              <a:ea typeface="+mj-ea"/>
            </a:endParaRPr>
          </a:p>
          <a:p>
            <a:pPr>
              <a:spcBef>
                <a:spcPct val="0"/>
              </a:spcBef>
            </a:pPr>
            <a:r>
              <a:rPr lang="en-US" sz="2400" dirty="0" err="1">
                <a:effectLst>
                  <a:outerShdw blurRad="38100" dist="38100" dir="2700000" algn="tl">
                    <a:srgbClr val="FFFFFF"/>
                  </a:outerShdw>
                </a:effectLst>
                <a:latin typeface="+mj-lt"/>
                <a:ea typeface="+mj-ea"/>
              </a:rPr>
              <a:t>gluLookAt</a:t>
            </a:r>
            <a:r>
              <a:rPr lang="en-US" sz="2400" dirty="0">
                <a:effectLst>
                  <a:outerShdw blurRad="38100" dist="38100" dir="2700000" algn="tl">
                    <a:srgbClr val="FFFFFF"/>
                  </a:outerShdw>
                </a:effectLst>
                <a:latin typeface="+mj-lt"/>
                <a:ea typeface="+mj-ea"/>
              </a:rPr>
              <a:t>()</a:t>
            </a:r>
            <a:endParaRPr lang="en-US" sz="2400" dirty="0">
              <a:effectLst>
                <a:outerShdw blurRad="38100" dist="38100" dir="2700000" algn="tl">
                  <a:srgbClr val="FFFFFF"/>
                </a:outerShdw>
              </a:effectLst>
              <a:latin typeface="+mj-lt"/>
              <a:ea typeface="+mj-ea"/>
            </a:endParaRPr>
          </a:p>
        </p:txBody>
      </p:sp>
      <p:sp>
        <p:nvSpPr>
          <p:cNvPr id="20486" name="AutoShape 6"/>
          <p:cNvSpPr>
            <a:spLocks noChangeArrowheads="1"/>
          </p:cNvSpPr>
          <p:nvPr/>
        </p:nvSpPr>
        <p:spPr bwMode="auto">
          <a:xfrm>
            <a:off x="6119812" y="4508500"/>
            <a:ext cx="3024188" cy="2089150"/>
          </a:xfrm>
          <a:prstGeom prst="wedgeRoundRectCallout">
            <a:avLst>
              <a:gd name="adj1" fmla="val -94356"/>
              <a:gd name="adj2" fmla="val -8509"/>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zh-CN" altLang="en-US" sz="2400" dirty="0">
                <a:effectLst>
                  <a:outerShdw blurRad="38100" dist="38100" dir="2700000" algn="tl">
                    <a:srgbClr val="FFFFFF"/>
                  </a:outerShdw>
                </a:effectLst>
                <a:latin typeface="+mj-lt"/>
                <a:ea typeface="+mj-ea"/>
              </a:rPr>
              <a:t>摄像机镜头投影</a:t>
            </a:r>
            <a:endParaRPr lang="zh-CN" altLang="en-US" sz="2400" dirty="0">
              <a:effectLst>
                <a:outerShdw blurRad="38100" dist="38100" dir="2700000" algn="tl">
                  <a:srgbClr val="FFFFFF"/>
                </a:outerShdw>
              </a:effectLst>
              <a:latin typeface="+mj-lt"/>
              <a:ea typeface="+mj-ea"/>
            </a:endParaRPr>
          </a:p>
          <a:p>
            <a:pPr>
              <a:spcBef>
                <a:spcPct val="0"/>
              </a:spcBef>
            </a:pPr>
            <a:r>
              <a:rPr lang="en-US" sz="2400" dirty="0" err="1">
                <a:effectLst>
                  <a:outerShdw blurRad="38100" dist="38100" dir="2700000" algn="tl">
                    <a:srgbClr val="FFFFFF"/>
                  </a:outerShdw>
                </a:effectLst>
                <a:latin typeface="+mj-lt"/>
                <a:ea typeface="+mj-ea"/>
              </a:rPr>
              <a:t>glOrtho</a:t>
            </a:r>
            <a:r>
              <a:rPr lang="en-US" sz="2400" dirty="0">
                <a:effectLst>
                  <a:outerShdw blurRad="38100" dist="38100" dir="2700000" algn="tl">
                    <a:srgbClr val="FFFFFF"/>
                  </a:outerShdw>
                </a:effectLst>
                <a:latin typeface="+mj-lt"/>
                <a:ea typeface="+mj-ea"/>
              </a:rPr>
              <a:t>()</a:t>
            </a:r>
            <a:endParaRPr lang="en-US" sz="2400" dirty="0">
              <a:effectLst>
                <a:outerShdw blurRad="38100" dist="38100" dir="2700000" algn="tl">
                  <a:srgbClr val="FFFFFF"/>
                </a:outerShdw>
              </a:effectLst>
              <a:latin typeface="+mj-lt"/>
              <a:ea typeface="+mj-ea"/>
            </a:endParaRPr>
          </a:p>
          <a:p>
            <a:pPr>
              <a:spcBef>
                <a:spcPct val="0"/>
              </a:spcBef>
            </a:pPr>
            <a:r>
              <a:rPr lang="en-US" sz="2400" dirty="0">
                <a:effectLst>
                  <a:outerShdw blurRad="38100" dist="38100" dir="2700000" algn="tl">
                    <a:srgbClr val="FFFFFF"/>
                  </a:outerShdw>
                </a:effectLst>
                <a:latin typeface="+mj-lt"/>
                <a:ea typeface="+mj-ea"/>
              </a:rPr>
              <a:t>gluOrtho2D()</a:t>
            </a:r>
            <a:endParaRPr lang="en-US" sz="2400" dirty="0">
              <a:effectLst>
                <a:outerShdw blurRad="38100" dist="38100" dir="2700000" algn="tl">
                  <a:srgbClr val="FFFFFF"/>
                </a:outerShdw>
              </a:effectLst>
              <a:latin typeface="+mj-lt"/>
              <a:ea typeface="+mj-ea"/>
            </a:endParaRPr>
          </a:p>
          <a:p>
            <a:pPr>
              <a:spcBef>
                <a:spcPct val="0"/>
              </a:spcBef>
            </a:pPr>
            <a:r>
              <a:rPr lang="en-US" sz="2400" dirty="0" err="1">
                <a:effectLst>
                  <a:outerShdw blurRad="38100" dist="38100" dir="2700000" algn="tl">
                    <a:srgbClr val="FFFFFF"/>
                  </a:outerShdw>
                </a:effectLst>
                <a:latin typeface="+mj-lt"/>
                <a:ea typeface="+mj-ea"/>
              </a:rPr>
              <a:t>glFrustum</a:t>
            </a:r>
            <a:r>
              <a:rPr lang="en-US" sz="2400" dirty="0">
                <a:effectLst>
                  <a:outerShdw blurRad="38100" dist="38100" dir="2700000" algn="tl">
                    <a:srgbClr val="FFFFFF"/>
                  </a:outerShdw>
                </a:effectLst>
                <a:latin typeface="+mj-lt"/>
                <a:ea typeface="+mj-ea"/>
              </a:rPr>
              <a:t>()</a:t>
            </a:r>
            <a:endParaRPr lang="en-US" sz="2400" dirty="0">
              <a:effectLst>
                <a:outerShdw blurRad="38100" dist="38100" dir="2700000" algn="tl">
                  <a:srgbClr val="FFFFFF"/>
                </a:outerShdw>
              </a:effectLst>
              <a:latin typeface="+mj-lt"/>
              <a:ea typeface="+mj-ea"/>
            </a:endParaRPr>
          </a:p>
          <a:p>
            <a:pPr>
              <a:spcBef>
                <a:spcPct val="0"/>
              </a:spcBef>
            </a:pPr>
            <a:r>
              <a:rPr lang="en-US" sz="2400" dirty="0" err="1">
                <a:effectLst>
                  <a:outerShdw blurRad="38100" dist="38100" dir="2700000" algn="tl">
                    <a:srgbClr val="FFFFFF"/>
                  </a:outerShdw>
                </a:effectLst>
                <a:latin typeface="+mj-lt"/>
                <a:ea typeface="+mj-ea"/>
              </a:rPr>
              <a:t>gluPerspective</a:t>
            </a:r>
            <a:r>
              <a:rPr lang="en-US" sz="2400" dirty="0">
                <a:effectLst>
                  <a:outerShdw blurRad="38100" dist="38100" dir="2700000" algn="tl">
                    <a:srgbClr val="FFFFFF"/>
                  </a:outerShdw>
                </a:effectLst>
                <a:latin typeface="+mj-lt"/>
                <a:ea typeface="+mj-ea"/>
              </a:rPr>
              <a:t>()</a:t>
            </a:r>
            <a:endParaRPr lang="zh-CN" altLang="en-US" sz="2400" dirty="0">
              <a:effectLst>
                <a:outerShdw blurRad="38100" dist="38100" dir="2700000" algn="tl">
                  <a:srgbClr val="FFFFFF"/>
                </a:outerShdw>
              </a:effectLst>
              <a:latin typeface="+mj-lt"/>
              <a:ea typeface="+mj-ea"/>
            </a:endParaRPr>
          </a:p>
          <a:p>
            <a:pPr>
              <a:spcBef>
                <a:spcPct val="0"/>
              </a:spcBef>
            </a:pPr>
            <a:endParaRPr lang="en-US" sz="2400" dirty="0">
              <a:effectLst>
                <a:outerShdw blurRad="38100" dist="38100" dir="2700000" algn="tl">
                  <a:srgbClr val="FFFFFF"/>
                </a:outerShdw>
              </a:effectLst>
              <a:latin typeface="+mj-lt"/>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wipe(left)">
                                      <p:cBhvr>
                                        <p:cTn id="12" dur="500"/>
                                        <p:tgtEl>
                                          <p:spTgt spid="204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6"/>
                                        </p:tgtEl>
                                        <p:attrNameLst>
                                          <p:attrName>style.visibility</p:attrName>
                                        </p:attrNameLst>
                                      </p:cBhvr>
                                      <p:to>
                                        <p:strVal val="visible"/>
                                      </p:to>
                                    </p:set>
                                    <p:animEffect transition="in" filter="wipe(left)">
                                      <p:cBhvr>
                                        <p:cTn id="17" dur="5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autoUpdateAnimBg="0"/>
      <p:bldP spid="20485" grpId="0" animBg="1" autoUpdateAnimBg="0"/>
      <p:bldP spid="20486"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4000" dirty="0"/>
              <a:t>OpenGL </a:t>
            </a:r>
            <a:r>
              <a:rPr lang="zh-CN" altLang="en-US" sz="4000" dirty="0"/>
              <a:t>虚拟摄像机</a:t>
            </a:r>
            <a:br>
              <a:rPr lang="en-US" altLang="zh-CN" sz="4000" dirty="0"/>
            </a:br>
            <a:r>
              <a:rPr lang="zh-CN" altLang="en-US" sz="4000" dirty="0"/>
              <a:t>的定位与定向</a:t>
            </a:r>
            <a:endParaRPr lang="zh-CN" altLang="en-US" sz="4000" dirty="0"/>
          </a:p>
        </p:txBody>
      </p:sp>
      <p:sp>
        <p:nvSpPr>
          <p:cNvPr id="21507" name="Rectangle 3"/>
          <p:cNvSpPr>
            <a:spLocks noGrp="1" noChangeArrowheads="1"/>
          </p:cNvSpPr>
          <p:nvPr>
            <p:ph type="body" idx="1"/>
          </p:nvPr>
        </p:nvSpPr>
        <p:spPr>
          <a:xfrm>
            <a:off x="457200" y="1556792"/>
            <a:ext cx="8229600" cy="4525963"/>
          </a:xfrm>
        </p:spPr>
        <p:txBody>
          <a:bodyPr/>
          <a:lstStyle/>
          <a:p>
            <a:r>
              <a:rPr lang="zh-CN" altLang="en-US" sz="2400" dirty="0"/>
              <a:t>何为定位和定向？</a:t>
            </a:r>
            <a:endParaRPr lang="zh-CN" altLang="en-US" sz="2400" dirty="0"/>
          </a:p>
          <a:p>
            <a:pPr lvl="1">
              <a:buFont typeface="Wingdings" panose="05000000000000000000" pitchFamily="2" charset="2"/>
              <a:buNone/>
            </a:pPr>
            <a:r>
              <a:rPr lang="en-US" sz="2000" dirty="0"/>
              <a:t>——</a:t>
            </a:r>
            <a:r>
              <a:rPr lang="zh-CN" altLang="en-US" sz="2000" dirty="0"/>
              <a:t>确定摄像机与被观察对象之间的</a:t>
            </a:r>
            <a:r>
              <a:rPr lang="zh-CN" altLang="en-US" sz="2000" dirty="0">
                <a:solidFill>
                  <a:schemeClr val="accent2"/>
                </a:solidFill>
              </a:rPr>
              <a:t>相对</a:t>
            </a:r>
            <a:r>
              <a:rPr lang="zh-CN" altLang="en-US" sz="2000" dirty="0"/>
              <a:t>位置和朝向</a:t>
            </a:r>
            <a:endParaRPr lang="zh-CN" altLang="en-US" sz="2000" dirty="0"/>
          </a:p>
          <a:p>
            <a:r>
              <a:rPr lang="zh-CN" altLang="en-US" sz="2400" dirty="0"/>
              <a:t>定位和定向方法一 </a:t>
            </a:r>
            <a:r>
              <a:rPr lang="en-US" sz="2400" dirty="0"/>
              <a:t>—— </a:t>
            </a:r>
            <a:r>
              <a:rPr lang="zh-CN" altLang="en-US" sz="2400" dirty="0"/>
              <a:t>相对于被观察对象调整摄像机</a:t>
            </a:r>
            <a:endParaRPr lang="zh-CN" altLang="en-US" sz="2400" dirty="0"/>
          </a:p>
          <a:p>
            <a:pPr lvl="1"/>
            <a:r>
              <a:rPr lang="zh-CN" altLang="en-US" sz="2000" dirty="0"/>
              <a:t>可以使用视图变换</a:t>
            </a:r>
            <a:r>
              <a:rPr lang="en-US" sz="2000" dirty="0" err="1"/>
              <a:t>gluLookAt</a:t>
            </a:r>
            <a:r>
              <a:rPr lang="en-US" sz="2000" dirty="0"/>
              <a:t>()</a:t>
            </a:r>
            <a:r>
              <a:rPr lang="zh-CN" altLang="en-US" sz="2000" dirty="0"/>
              <a:t>来定位和定向； </a:t>
            </a:r>
            <a:endParaRPr lang="zh-CN" altLang="en-US" sz="2000" dirty="0"/>
          </a:p>
          <a:p>
            <a:pPr lvl="1"/>
            <a:r>
              <a:rPr lang="en-US" sz="2000" dirty="0" err="1"/>
              <a:t>gluLookAt</a:t>
            </a:r>
            <a:r>
              <a:rPr lang="en-US" sz="2000" dirty="0"/>
              <a:t>()</a:t>
            </a:r>
            <a:r>
              <a:rPr lang="zh-CN" altLang="en-US" sz="2000" dirty="0"/>
              <a:t>将修改</a:t>
            </a:r>
            <a:r>
              <a:rPr lang="en-US" sz="2000" dirty="0"/>
              <a:t>OpenGL</a:t>
            </a:r>
            <a:r>
              <a:rPr lang="zh-CN" altLang="en-US" sz="2000" dirty="0"/>
              <a:t>内部的模型</a:t>
            </a:r>
            <a:r>
              <a:rPr lang="en-US" sz="2000" dirty="0"/>
              <a:t>-</a:t>
            </a:r>
            <a:r>
              <a:rPr lang="zh-CN" altLang="en-US" sz="2000" dirty="0"/>
              <a:t>视图矩阵；</a:t>
            </a:r>
            <a:endParaRPr lang="zh-CN" altLang="en-US" sz="2000" dirty="0"/>
          </a:p>
          <a:p>
            <a:pPr lvl="1"/>
            <a:r>
              <a:rPr lang="en-US" sz="2000" dirty="0">
                <a:solidFill>
                  <a:schemeClr val="accent2"/>
                </a:solidFill>
              </a:rPr>
              <a:t>void </a:t>
            </a:r>
            <a:r>
              <a:rPr lang="en-US" sz="2000" dirty="0" err="1">
                <a:solidFill>
                  <a:schemeClr val="accent2"/>
                </a:solidFill>
              </a:rPr>
              <a:t>gluLookAt</a:t>
            </a:r>
            <a:r>
              <a:rPr lang="en-US" sz="2000" dirty="0">
                <a:solidFill>
                  <a:schemeClr val="accent2"/>
                </a:solidFill>
              </a:rPr>
              <a:t> (     </a:t>
            </a:r>
            <a:endParaRPr lang="en-US" sz="2000" dirty="0">
              <a:solidFill>
                <a:schemeClr val="accent2"/>
              </a:solidFill>
            </a:endParaRPr>
          </a:p>
          <a:p>
            <a:pPr lvl="1">
              <a:buFont typeface="Wingdings" panose="05000000000000000000" pitchFamily="2" charset="2"/>
              <a:buNone/>
            </a:pPr>
            <a:r>
              <a:rPr lang="en-US" sz="2000" dirty="0">
                <a:solidFill>
                  <a:schemeClr val="accent2"/>
                </a:solidFill>
              </a:rPr>
              <a:t>                </a:t>
            </a:r>
            <a:r>
              <a:rPr lang="en-US" sz="2000" dirty="0" err="1">
                <a:solidFill>
                  <a:schemeClr val="accent2"/>
                </a:solidFill>
              </a:rPr>
              <a:t>GLdouble</a:t>
            </a:r>
            <a:r>
              <a:rPr lang="en-US" sz="2000" dirty="0">
                <a:solidFill>
                  <a:schemeClr val="accent2"/>
                </a:solidFill>
              </a:rPr>
              <a:t> </a:t>
            </a:r>
            <a:r>
              <a:rPr lang="en-US" sz="2000" dirty="0" err="1">
                <a:solidFill>
                  <a:schemeClr val="accent2"/>
                </a:solidFill>
              </a:rPr>
              <a:t>eyex</a:t>
            </a:r>
            <a:r>
              <a:rPr lang="en-US" sz="2000" dirty="0">
                <a:solidFill>
                  <a:schemeClr val="accent2"/>
                </a:solidFill>
              </a:rPr>
              <a:t>, </a:t>
            </a:r>
            <a:r>
              <a:rPr lang="en-US" sz="2000" dirty="0" err="1">
                <a:solidFill>
                  <a:schemeClr val="accent2"/>
                </a:solidFill>
              </a:rPr>
              <a:t>GLdouble</a:t>
            </a:r>
            <a:r>
              <a:rPr lang="en-US" sz="2000" dirty="0">
                <a:solidFill>
                  <a:schemeClr val="accent2"/>
                </a:solidFill>
              </a:rPr>
              <a:t> </a:t>
            </a:r>
            <a:r>
              <a:rPr lang="en-US" sz="2000" dirty="0" err="1">
                <a:solidFill>
                  <a:schemeClr val="accent2"/>
                </a:solidFill>
              </a:rPr>
              <a:t>eyey</a:t>
            </a:r>
            <a:r>
              <a:rPr lang="en-US" sz="2000" dirty="0">
                <a:solidFill>
                  <a:schemeClr val="accent2"/>
                </a:solidFill>
              </a:rPr>
              <a:t>, </a:t>
            </a:r>
            <a:r>
              <a:rPr lang="en-US" sz="2000" dirty="0" err="1">
                <a:solidFill>
                  <a:schemeClr val="accent2"/>
                </a:solidFill>
              </a:rPr>
              <a:t>GLdouble</a:t>
            </a:r>
            <a:r>
              <a:rPr lang="en-US" sz="2000" dirty="0">
                <a:solidFill>
                  <a:schemeClr val="accent2"/>
                </a:solidFill>
              </a:rPr>
              <a:t> </a:t>
            </a:r>
            <a:r>
              <a:rPr lang="en-US" sz="2000" dirty="0" err="1">
                <a:solidFill>
                  <a:schemeClr val="accent2"/>
                </a:solidFill>
              </a:rPr>
              <a:t>eyez</a:t>
            </a:r>
            <a:r>
              <a:rPr lang="en-US" sz="2000" dirty="0">
                <a:solidFill>
                  <a:schemeClr val="accent2"/>
                </a:solidFill>
              </a:rPr>
              <a:t>,   </a:t>
            </a:r>
            <a:endParaRPr lang="en-US" sz="2000" dirty="0">
              <a:solidFill>
                <a:schemeClr val="accent2"/>
              </a:solidFill>
            </a:endParaRPr>
          </a:p>
          <a:p>
            <a:pPr lvl="1">
              <a:buFont typeface="Wingdings" panose="05000000000000000000" pitchFamily="2" charset="2"/>
              <a:buNone/>
            </a:pPr>
            <a:r>
              <a:rPr lang="en-US" sz="2000" dirty="0">
                <a:solidFill>
                  <a:schemeClr val="accent2"/>
                </a:solidFill>
              </a:rPr>
              <a:t>                </a:t>
            </a:r>
            <a:r>
              <a:rPr lang="en-US" sz="2000" dirty="0" err="1">
                <a:solidFill>
                  <a:schemeClr val="accent2"/>
                </a:solidFill>
              </a:rPr>
              <a:t>GLdouble</a:t>
            </a:r>
            <a:r>
              <a:rPr lang="en-US" sz="2000" dirty="0">
                <a:solidFill>
                  <a:schemeClr val="accent2"/>
                </a:solidFill>
              </a:rPr>
              <a:t> </a:t>
            </a:r>
            <a:r>
              <a:rPr lang="en-US" sz="2000" dirty="0" err="1">
                <a:solidFill>
                  <a:schemeClr val="accent2"/>
                </a:solidFill>
              </a:rPr>
              <a:t>atx</a:t>
            </a:r>
            <a:r>
              <a:rPr lang="en-US" sz="2000" dirty="0">
                <a:solidFill>
                  <a:schemeClr val="accent2"/>
                </a:solidFill>
              </a:rPr>
              <a:t>, </a:t>
            </a:r>
            <a:r>
              <a:rPr lang="en-US" sz="2000" dirty="0" err="1">
                <a:solidFill>
                  <a:schemeClr val="accent2"/>
                </a:solidFill>
              </a:rPr>
              <a:t>GLdouble</a:t>
            </a:r>
            <a:r>
              <a:rPr lang="en-US" sz="2000" dirty="0">
                <a:solidFill>
                  <a:schemeClr val="accent2"/>
                </a:solidFill>
              </a:rPr>
              <a:t> </a:t>
            </a:r>
            <a:r>
              <a:rPr lang="en-US" sz="2000" dirty="0" err="1">
                <a:solidFill>
                  <a:schemeClr val="accent2"/>
                </a:solidFill>
              </a:rPr>
              <a:t>aty</a:t>
            </a:r>
            <a:r>
              <a:rPr lang="en-US" sz="2000" dirty="0">
                <a:solidFill>
                  <a:schemeClr val="accent2"/>
                </a:solidFill>
              </a:rPr>
              <a:t>, </a:t>
            </a:r>
            <a:r>
              <a:rPr lang="en-US" sz="2000" dirty="0" err="1">
                <a:solidFill>
                  <a:schemeClr val="accent2"/>
                </a:solidFill>
              </a:rPr>
              <a:t>GLdouble</a:t>
            </a:r>
            <a:r>
              <a:rPr lang="en-US" sz="2000" dirty="0">
                <a:solidFill>
                  <a:schemeClr val="accent2"/>
                </a:solidFill>
              </a:rPr>
              <a:t> </a:t>
            </a:r>
            <a:r>
              <a:rPr lang="en-US" sz="2000" dirty="0" err="1">
                <a:solidFill>
                  <a:schemeClr val="accent2"/>
                </a:solidFill>
              </a:rPr>
              <a:t>atz</a:t>
            </a:r>
            <a:r>
              <a:rPr lang="en-US" sz="2000" dirty="0">
                <a:solidFill>
                  <a:schemeClr val="accent2"/>
                </a:solidFill>
              </a:rPr>
              <a:t>,     </a:t>
            </a:r>
            <a:endParaRPr lang="en-US" sz="2000" dirty="0">
              <a:solidFill>
                <a:schemeClr val="accent2"/>
              </a:solidFill>
            </a:endParaRPr>
          </a:p>
          <a:p>
            <a:pPr lvl="1">
              <a:buFont typeface="Wingdings" panose="05000000000000000000" pitchFamily="2" charset="2"/>
              <a:buNone/>
            </a:pPr>
            <a:r>
              <a:rPr lang="en-US" sz="2000" dirty="0">
                <a:solidFill>
                  <a:schemeClr val="accent2"/>
                </a:solidFill>
              </a:rPr>
              <a:t>                </a:t>
            </a:r>
            <a:r>
              <a:rPr lang="en-US" sz="2000" dirty="0" err="1">
                <a:solidFill>
                  <a:schemeClr val="accent2"/>
                </a:solidFill>
              </a:rPr>
              <a:t>GLdouble</a:t>
            </a:r>
            <a:r>
              <a:rPr lang="en-US" sz="2000" dirty="0">
                <a:solidFill>
                  <a:schemeClr val="accent2"/>
                </a:solidFill>
              </a:rPr>
              <a:t> </a:t>
            </a:r>
            <a:r>
              <a:rPr lang="en-US" sz="2000" dirty="0" err="1">
                <a:solidFill>
                  <a:schemeClr val="accent2"/>
                </a:solidFill>
              </a:rPr>
              <a:t>upx</a:t>
            </a:r>
            <a:r>
              <a:rPr lang="en-US" sz="2000" dirty="0">
                <a:solidFill>
                  <a:schemeClr val="accent2"/>
                </a:solidFill>
              </a:rPr>
              <a:t>, </a:t>
            </a:r>
            <a:r>
              <a:rPr lang="en-US" sz="2000" dirty="0" err="1">
                <a:solidFill>
                  <a:schemeClr val="accent2"/>
                </a:solidFill>
              </a:rPr>
              <a:t>GLdouble</a:t>
            </a:r>
            <a:r>
              <a:rPr lang="en-US" sz="2000" dirty="0">
                <a:solidFill>
                  <a:schemeClr val="accent2"/>
                </a:solidFill>
              </a:rPr>
              <a:t> </a:t>
            </a:r>
            <a:r>
              <a:rPr lang="en-US" sz="2000" dirty="0" err="1">
                <a:solidFill>
                  <a:schemeClr val="accent2"/>
                </a:solidFill>
              </a:rPr>
              <a:t>upy</a:t>
            </a:r>
            <a:r>
              <a:rPr lang="en-US" sz="2000" dirty="0">
                <a:solidFill>
                  <a:schemeClr val="accent2"/>
                </a:solidFill>
              </a:rPr>
              <a:t>, </a:t>
            </a:r>
            <a:r>
              <a:rPr lang="en-US" sz="2000" dirty="0" err="1">
                <a:solidFill>
                  <a:schemeClr val="accent2"/>
                </a:solidFill>
              </a:rPr>
              <a:t>GLdouble</a:t>
            </a:r>
            <a:r>
              <a:rPr lang="en-US" sz="2000" dirty="0">
                <a:solidFill>
                  <a:schemeClr val="accent2"/>
                </a:solidFill>
              </a:rPr>
              <a:t> </a:t>
            </a:r>
            <a:r>
              <a:rPr lang="en-US" sz="2000" dirty="0" err="1">
                <a:solidFill>
                  <a:schemeClr val="accent2"/>
                </a:solidFill>
              </a:rPr>
              <a:t>upz</a:t>
            </a:r>
            <a:r>
              <a:rPr lang="en-US" sz="2000" dirty="0">
                <a:solidFill>
                  <a:schemeClr val="accent2"/>
                </a:solidFill>
              </a:rPr>
              <a:t>    ) </a:t>
            </a:r>
            <a:endParaRPr lang="zh-CN" altLang="en-US" sz="2000" dirty="0">
              <a:solidFill>
                <a:schemeClr val="accent2"/>
              </a:solidFill>
            </a:endParaRPr>
          </a:p>
          <a:p>
            <a:pPr lvl="1">
              <a:buFont typeface="Wingdings" panose="05000000000000000000" pitchFamily="2" charset="2"/>
              <a:buNone/>
            </a:pPr>
            <a:r>
              <a:rPr lang="zh-CN" altLang="en-US" sz="2000" dirty="0"/>
              <a:t>其中：   </a:t>
            </a:r>
            <a:r>
              <a:rPr lang="en-US" sz="2000" dirty="0"/>
              <a:t>(</a:t>
            </a:r>
            <a:r>
              <a:rPr lang="en-US" sz="2000" dirty="0" err="1"/>
              <a:t>eyex</a:t>
            </a:r>
            <a:r>
              <a:rPr lang="en-US" sz="2000" dirty="0"/>
              <a:t>,  </a:t>
            </a:r>
            <a:r>
              <a:rPr lang="en-US" sz="2000" dirty="0" err="1"/>
              <a:t>eyey</a:t>
            </a:r>
            <a:r>
              <a:rPr lang="en-US" sz="2000" dirty="0"/>
              <a:t>,  </a:t>
            </a:r>
            <a:r>
              <a:rPr lang="en-US" sz="2000" dirty="0" err="1"/>
              <a:t>eyez</a:t>
            </a:r>
            <a:r>
              <a:rPr lang="en-US" sz="2000" dirty="0"/>
              <a:t>)</a:t>
            </a:r>
            <a:r>
              <a:rPr lang="en-US" sz="2000" dirty="0">
                <a:latin typeface="黑体" panose="02010609060101010101" pitchFamily="49" charset="-122"/>
              </a:rPr>
              <a:t>——</a:t>
            </a:r>
            <a:r>
              <a:rPr lang="zh-CN" altLang="en-US" sz="2000" dirty="0"/>
              <a:t>视点</a:t>
            </a:r>
            <a:endParaRPr lang="en-US" sz="2000" dirty="0"/>
          </a:p>
          <a:p>
            <a:pPr lvl="1">
              <a:buFont typeface="Wingdings" panose="05000000000000000000" pitchFamily="2" charset="2"/>
              <a:buNone/>
            </a:pPr>
            <a:r>
              <a:rPr lang="en-US" sz="2000" dirty="0"/>
              <a:t>              (</a:t>
            </a:r>
            <a:r>
              <a:rPr lang="en-US" sz="2000" dirty="0" err="1"/>
              <a:t>atx</a:t>
            </a:r>
            <a:r>
              <a:rPr lang="zh-CN" altLang="en-US" sz="2000" dirty="0"/>
              <a:t>，</a:t>
            </a:r>
            <a:r>
              <a:rPr lang="en-US" sz="2000" dirty="0" err="1"/>
              <a:t>aty</a:t>
            </a:r>
            <a:r>
              <a:rPr lang="en-US" sz="2000" dirty="0"/>
              <a:t>, </a:t>
            </a:r>
            <a:r>
              <a:rPr lang="en-US" sz="2000" dirty="0" err="1"/>
              <a:t>atz</a:t>
            </a:r>
            <a:r>
              <a:rPr lang="en-US" sz="2000" dirty="0"/>
              <a:t>)</a:t>
            </a:r>
            <a:r>
              <a:rPr lang="en-US" sz="2000" dirty="0">
                <a:latin typeface="黑体" panose="02010609060101010101" pitchFamily="49" charset="-122"/>
              </a:rPr>
              <a:t>——</a:t>
            </a:r>
            <a:r>
              <a:rPr lang="en-US" sz="2000" dirty="0"/>
              <a:t> </a:t>
            </a:r>
            <a:r>
              <a:rPr lang="zh-CN" altLang="en-US" sz="2000" dirty="0"/>
              <a:t>被观察点</a:t>
            </a:r>
            <a:endParaRPr lang="zh-CN" altLang="en-US" sz="2000" dirty="0"/>
          </a:p>
          <a:p>
            <a:pPr lvl="1">
              <a:buFont typeface="Wingdings" panose="05000000000000000000" pitchFamily="2" charset="2"/>
              <a:buNone/>
            </a:pPr>
            <a:r>
              <a:rPr lang="en-US" sz="2000" dirty="0"/>
              <a:t>              (</a:t>
            </a:r>
            <a:r>
              <a:rPr lang="en-US" sz="2000" dirty="0" err="1"/>
              <a:t>upx</a:t>
            </a:r>
            <a:r>
              <a:rPr lang="zh-CN" altLang="en-US" sz="2000" dirty="0"/>
              <a:t>，</a:t>
            </a:r>
            <a:r>
              <a:rPr lang="en-US" sz="2000" dirty="0" err="1"/>
              <a:t>upy</a:t>
            </a:r>
            <a:r>
              <a:rPr lang="en-US" sz="2000" dirty="0"/>
              <a:t>, </a:t>
            </a:r>
            <a:r>
              <a:rPr lang="en-US" sz="2000" dirty="0" err="1"/>
              <a:t>upz</a:t>
            </a:r>
            <a:r>
              <a:rPr lang="en-US" sz="2000" dirty="0"/>
              <a:t>) </a:t>
            </a:r>
            <a:r>
              <a:rPr lang="en-US" sz="2000" dirty="0">
                <a:latin typeface="黑体" panose="02010609060101010101" pitchFamily="49" charset="-122"/>
              </a:rPr>
              <a:t>——</a:t>
            </a:r>
            <a:r>
              <a:rPr lang="en-US" sz="2000" dirty="0"/>
              <a:t> </a:t>
            </a:r>
            <a:r>
              <a:rPr lang="zh-CN" altLang="en-US" sz="2000" dirty="0"/>
              <a:t>向上向量</a:t>
            </a:r>
            <a:endParaRPr lang="zh-CN" altLang="en-US" sz="2000" dirty="0"/>
          </a:p>
          <a:p>
            <a:pPr lvl="1">
              <a:buFont typeface="Wingdings" panose="05000000000000000000" pitchFamily="2" charset="2"/>
              <a:buNone/>
            </a:pPr>
            <a:endParaRPr lang="zh-CN" altLang="en-US" dirty="0"/>
          </a:p>
          <a:p>
            <a:pPr lvl="1">
              <a:buFont typeface="Wingdings" panose="05000000000000000000" pitchFamily="2" charset="2"/>
              <a:buNone/>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4000" dirty="0"/>
              <a:t>OpenGL </a:t>
            </a:r>
            <a:r>
              <a:rPr lang="zh-CN" altLang="en-US" sz="4000" dirty="0"/>
              <a:t>虚拟摄像机</a:t>
            </a:r>
            <a:br>
              <a:rPr lang="en-US" altLang="zh-CN" sz="4000" dirty="0"/>
            </a:br>
            <a:r>
              <a:rPr lang="zh-CN" altLang="en-US" sz="4000" dirty="0"/>
              <a:t>的定位与定向</a:t>
            </a:r>
            <a:endParaRPr lang="zh-CN" altLang="en-US" sz="4000" dirty="0"/>
          </a:p>
        </p:txBody>
      </p:sp>
      <p:sp>
        <p:nvSpPr>
          <p:cNvPr id="22531" name="Rectangle 3"/>
          <p:cNvSpPr>
            <a:spLocks noGrp="1" noChangeArrowheads="1"/>
          </p:cNvSpPr>
          <p:nvPr>
            <p:ph type="body" idx="1"/>
          </p:nvPr>
        </p:nvSpPr>
        <p:spPr>
          <a:xfrm>
            <a:off x="697293" y="1524000"/>
            <a:ext cx="6911975" cy="574675"/>
          </a:xfrm>
        </p:spPr>
        <p:txBody>
          <a:bodyPr/>
          <a:lstStyle/>
          <a:p>
            <a:r>
              <a:rPr lang="en-US" sz="2400" dirty="0" err="1"/>
              <a:t>gluLookAt</a:t>
            </a:r>
            <a:r>
              <a:rPr lang="en-US" sz="2400" dirty="0"/>
              <a:t>()</a:t>
            </a:r>
            <a:r>
              <a:rPr lang="zh-CN" altLang="en-US" sz="2400" dirty="0"/>
              <a:t>的几何意义</a:t>
            </a:r>
            <a:endParaRPr lang="zh-CN" altLang="en-US" sz="2400" dirty="0"/>
          </a:p>
        </p:txBody>
      </p:sp>
      <p:pic>
        <p:nvPicPr>
          <p:cNvPr id="22532" name="Picture 4"/>
          <p:cNvPicPr>
            <a:picLocks noChangeAspect="1" noChangeArrowheads="1"/>
          </p:cNvPicPr>
          <p:nvPr/>
        </p:nvPicPr>
        <p:blipFill>
          <a:blip r:embed="rId1">
            <a:lum bright="-12000" contrast="42000"/>
            <a:extLst>
              <a:ext uri="{28A0092B-C50C-407E-A947-70E740481C1C}">
                <a14:useLocalDpi xmlns:a14="http://schemas.microsoft.com/office/drawing/2010/main" val="0"/>
              </a:ext>
            </a:extLst>
          </a:blip>
          <a:srcRect/>
          <a:stretch>
            <a:fillRect/>
          </a:stretch>
        </p:blipFill>
        <p:spPr bwMode="auto">
          <a:xfrm>
            <a:off x="2267743" y="1916113"/>
            <a:ext cx="4608513" cy="474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diamond(in)">
                                      <p:cBhvr>
                                        <p:cTn id="7" dur="20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上节内容回顾</a:t>
            </a:r>
            <a:endParaRPr lang="en-US" dirty="0"/>
          </a:p>
        </p:txBody>
      </p:sp>
      <p:sp>
        <p:nvSpPr>
          <p:cNvPr id="3" name="内容占位符 2"/>
          <p:cNvSpPr>
            <a:spLocks noGrp="1"/>
          </p:cNvSpPr>
          <p:nvPr>
            <p:ph idx="1"/>
          </p:nvPr>
        </p:nvSpPr>
        <p:spPr/>
        <p:txBody>
          <a:bodyPr/>
          <a:lstStyle/>
          <a:p>
            <a:r>
              <a:rPr lang="en-US" altLang="zh-CN" dirty="0"/>
              <a:t>OpenGL</a:t>
            </a:r>
            <a:r>
              <a:rPr lang="zh-CN" altLang="en-US" dirty="0"/>
              <a:t>简介</a:t>
            </a:r>
            <a:endParaRPr lang="en-US" altLang="zh-CN" dirty="0"/>
          </a:p>
          <a:p>
            <a:pPr lvl="1"/>
            <a:r>
              <a:rPr lang="en-US" altLang="zh-CN" dirty="0"/>
              <a:t>OpenGL</a:t>
            </a:r>
            <a:r>
              <a:rPr lang="zh-CN" altLang="en-US" dirty="0"/>
              <a:t>是什么</a:t>
            </a:r>
            <a:endParaRPr lang="en-US" altLang="zh-CN" dirty="0"/>
          </a:p>
          <a:p>
            <a:pPr lvl="2"/>
            <a:r>
              <a:rPr lang="zh-CN" altLang="en-US" dirty="0"/>
              <a:t>是开放图形程序库，应用程序接口（</a:t>
            </a:r>
            <a:r>
              <a:rPr lang="en-US" altLang="zh-CN" dirty="0"/>
              <a:t>API</a:t>
            </a:r>
            <a:r>
              <a:rPr lang="zh-CN" altLang="en-US" dirty="0"/>
              <a:t>），图形硬件的软件接口，</a:t>
            </a:r>
            <a:r>
              <a:rPr lang="zh-CN" altLang="en-US" u="sng" dirty="0"/>
              <a:t>不是</a:t>
            </a:r>
            <a:r>
              <a:rPr lang="zh-CN" altLang="en-US" dirty="0"/>
              <a:t>一种编程语言</a:t>
            </a:r>
            <a:endParaRPr lang="en-US" altLang="zh-CN" dirty="0"/>
          </a:p>
          <a:p>
            <a:pPr lvl="1"/>
            <a:r>
              <a:rPr lang="zh-CN" altLang="en-US" dirty="0"/>
              <a:t>从不同角度理解</a:t>
            </a:r>
            <a:r>
              <a:rPr lang="en-US" altLang="zh-CN" dirty="0"/>
              <a:t>OpenGL</a:t>
            </a:r>
            <a:endParaRPr lang="en-US" altLang="zh-CN" dirty="0"/>
          </a:p>
          <a:p>
            <a:pPr lvl="2"/>
            <a:r>
              <a:rPr lang="zh-CN" altLang="en-US" dirty="0"/>
              <a:t>程序员视点（</a:t>
            </a:r>
            <a:r>
              <a:rPr lang="en-US" altLang="zh-CN" dirty="0"/>
              <a:t>API</a:t>
            </a:r>
            <a:r>
              <a:rPr lang="zh-CN" altLang="en-US" dirty="0"/>
              <a:t>），状态机（</a:t>
            </a:r>
            <a:r>
              <a:rPr lang="en-US" altLang="zh-CN" dirty="0"/>
              <a:t>State Machine</a:t>
            </a:r>
            <a:r>
              <a:rPr lang="zh-CN" altLang="en-US" dirty="0"/>
              <a:t>），图形绘制流水线（</a:t>
            </a:r>
            <a:r>
              <a:rPr lang="en-US" altLang="zh-CN" dirty="0"/>
              <a:t>Rendering Pipeline)</a:t>
            </a:r>
            <a:endParaRPr lang="en-US" altLang="zh-CN" dirty="0"/>
          </a:p>
          <a:p>
            <a:pPr lvl="1"/>
            <a:r>
              <a:rPr lang="en-US" altLang="zh-CN" dirty="0"/>
              <a:t>OpenGL</a:t>
            </a:r>
            <a:r>
              <a:rPr lang="zh-CN" altLang="en-US" dirty="0"/>
              <a:t>的实现方式</a:t>
            </a:r>
            <a:endParaRPr lang="en-US" altLang="zh-CN" dirty="0"/>
          </a:p>
          <a:p>
            <a:pPr lvl="2"/>
            <a:r>
              <a:rPr lang="zh-CN" altLang="en-US" dirty="0"/>
              <a:t>软件实现</a:t>
            </a:r>
            <a:endParaRPr lang="en-US" altLang="zh-CN" dirty="0"/>
          </a:p>
          <a:p>
            <a:pPr lvl="2"/>
            <a:r>
              <a:rPr lang="zh-CN" altLang="en-US" dirty="0"/>
              <a:t>硬件实现</a:t>
            </a:r>
            <a:endParaRPr lang="en-US" altLang="zh-CN" dirty="0"/>
          </a:p>
          <a:p>
            <a:pPr lvl="1"/>
            <a:r>
              <a:rPr lang="en-US" altLang="zh-CN" dirty="0"/>
              <a:t>OpenGL</a:t>
            </a:r>
            <a:r>
              <a:rPr lang="zh-CN" altLang="en-US" dirty="0"/>
              <a:t>三个主要的库及彼此关系</a:t>
            </a:r>
            <a:endParaRPr lang="en-US" altLang="zh-CN" dirty="0"/>
          </a:p>
          <a:p>
            <a:pPr lvl="2"/>
            <a:r>
              <a:rPr lang="en-US" altLang="zh-CN" dirty="0"/>
              <a:t>GL</a:t>
            </a:r>
            <a:r>
              <a:rPr lang="zh-CN" altLang="en-US" dirty="0"/>
              <a:t>，</a:t>
            </a:r>
            <a:r>
              <a:rPr lang="en-US" altLang="zh-CN" dirty="0"/>
              <a:t>GLU</a:t>
            </a:r>
            <a:r>
              <a:rPr lang="zh-CN" altLang="en-US" dirty="0"/>
              <a:t>，</a:t>
            </a:r>
            <a:r>
              <a:rPr lang="en-US" altLang="zh-CN" dirty="0"/>
              <a:t>GLUT</a:t>
            </a:r>
            <a:endParaRPr lang="en-US" altLang="zh-CN"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4000" dirty="0"/>
              <a:t>OpenGL </a:t>
            </a:r>
            <a:r>
              <a:rPr lang="zh-CN" altLang="en-US" sz="4000" dirty="0"/>
              <a:t>虚拟摄像机的定位与定向</a:t>
            </a:r>
            <a:endParaRPr lang="zh-CN" altLang="en-US" sz="4000" dirty="0"/>
          </a:p>
        </p:txBody>
      </p:sp>
      <p:sp>
        <p:nvSpPr>
          <p:cNvPr id="23555" name="Rectangle 3"/>
          <p:cNvSpPr>
            <a:spLocks noGrp="1" noChangeArrowheads="1"/>
          </p:cNvSpPr>
          <p:nvPr>
            <p:ph type="body" idx="1"/>
          </p:nvPr>
        </p:nvSpPr>
        <p:spPr>
          <a:xfrm>
            <a:off x="468313" y="1498600"/>
            <a:ext cx="6911975" cy="574675"/>
          </a:xfrm>
        </p:spPr>
        <p:txBody>
          <a:bodyPr/>
          <a:lstStyle/>
          <a:p>
            <a:r>
              <a:rPr lang="en-US" sz="2800" dirty="0" err="1"/>
              <a:t>gluLookAt</a:t>
            </a:r>
            <a:r>
              <a:rPr lang="en-US" sz="2800" dirty="0"/>
              <a:t>()</a:t>
            </a:r>
            <a:r>
              <a:rPr lang="zh-CN" altLang="en-US" sz="2800" dirty="0"/>
              <a:t>的几何意义</a:t>
            </a:r>
            <a:endParaRPr lang="zh-CN" altLang="en-US" sz="2800" dirty="0"/>
          </a:p>
        </p:txBody>
      </p:sp>
      <p:pic>
        <p:nvPicPr>
          <p:cNvPr id="2355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488" y="2621745"/>
            <a:ext cx="439102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294720"/>
            <a:ext cx="3883025" cy="348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8" name="Text Box 6"/>
          <p:cNvSpPr txBox="1">
            <a:spLocks noChangeArrowheads="1"/>
          </p:cNvSpPr>
          <p:nvPr/>
        </p:nvSpPr>
        <p:spPr bwMode="auto">
          <a:xfrm>
            <a:off x="992188" y="5895170"/>
            <a:ext cx="2592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dirty="0">
                <a:effectLst>
                  <a:outerShdw blurRad="38100" dist="38100" dir="2700000" algn="tl">
                    <a:srgbClr val="C0C0C0"/>
                  </a:outerShdw>
                </a:effectLst>
                <a:latin typeface="+mj-ea"/>
                <a:ea typeface="+mj-ea"/>
              </a:rPr>
              <a:t>默认的摄像机位置</a:t>
            </a:r>
            <a:endParaRPr lang="zh-CN" altLang="en-US" dirty="0">
              <a:effectLst>
                <a:outerShdw blurRad="38100" dist="38100" dir="2700000" algn="tl">
                  <a:srgbClr val="C0C0C0"/>
                </a:outerShdw>
              </a:effectLst>
              <a:latin typeface="+mj-ea"/>
              <a:ea typeface="+mj-ea"/>
            </a:endParaRPr>
          </a:p>
        </p:txBody>
      </p:sp>
      <p:sp>
        <p:nvSpPr>
          <p:cNvPr id="23559" name="Text Box 7"/>
          <p:cNvSpPr txBox="1">
            <a:spLocks noChangeArrowheads="1"/>
          </p:cNvSpPr>
          <p:nvPr/>
        </p:nvSpPr>
        <p:spPr bwMode="auto">
          <a:xfrm>
            <a:off x="5816600" y="5823733"/>
            <a:ext cx="259238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sz="2000" dirty="0">
                <a:effectLst>
                  <a:outerShdw blurRad="38100" dist="38100" dir="2700000" algn="tl">
                    <a:srgbClr val="C0C0C0"/>
                  </a:outerShdw>
                </a:effectLst>
                <a:latin typeface="+mj-lt"/>
                <a:ea typeface="+mj-ea"/>
              </a:rPr>
              <a:t>利用</a:t>
            </a:r>
            <a:r>
              <a:rPr lang="en-US" sz="2000" dirty="0" err="1">
                <a:effectLst>
                  <a:outerShdw blurRad="38100" dist="38100" dir="2700000" algn="tl">
                    <a:srgbClr val="C0C0C0"/>
                  </a:outerShdw>
                </a:effectLst>
                <a:latin typeface="+mj-lt"/>
                <a:ea typeface="+mj-ea"/>
              </a:rPr>
              <a:t>gluLookAt</a:t>
            </a:r>
            <a:r>
              <a:rPr lang="zh-CN" altLang="en-US" sz="2000" dirty="0">
                <a:effectLst>
                  <a:outerShdw blurRad="38100" dist="38100" dir="2700000" algn="tl">
                    <a:srgbClr val="C0C0C0"/>
                  </a:outerShdw>
                </a:effectLst>
                <a:latin typeface="+mj-lt"/>
                <a:ea typeface="+mj-ea"/>
              </a:rPr>
              <a:t>对摄像机进行对位和定向</a:t>
            </a:r>
            <a:endParaRPr lang="zh-CN" altLang="en-US" sz="2000" dirty="0">
              <a:effectLst>
                <a:outerShdw blurRad="38100" dist="38100" dir="2700000" algn="tl">
                  <a:srgbClr val="C0C0C0"/>
                </a:outerShdw>
              </a:effectLst>
              <a:latin typeface="+mj-lt"/>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558"/>
                                        </p:tgtEl>
                                        <p:attrNameLst>
                                          <p:attrName>style.visibility</p:attrName>
                                        </p:attrNameLst>
                                      </p:cBhvr>
                                      <p:to>
                                        <p:strVal val="visible"/>
                                      </p:to>
                                    </p:set>
                                    <p:anim calcmode="lin" valueType="num">
                                      <p:cBhvr>
                                        <p:cTn id="7" dur="500" fill="hold"/>
                                        <p:tgtEl>
                                          <p:spTgt spid="23558"/>
                                        </p:tgtEl>
                                        <p:attrNameLst>
                                          <p:attrName>ppt_w</p:attrName>
                                        </p:attrNameLst>
                                      </p:cBhvr>
                                      <p:tavLst>
                                        <p:tav tm="0">
                                          <p:val>
                                            <p:fltVal val="0"/>
                                          </p:val>
                                        </p:tav>
                                        <p:tav tm="100000">
                                          <p:val>
                                            <p:strVal val="#ppt_w"/>
                                          </p:val>
                                        </p:tav>
                                      </p:tavLst>
                                    </p:anim>
                                    <p:anim calcmode="lin" valueType="num">
                                      <p:cBhvr>
                                        <p:cTn id="8" dur="500" fill="hold"/>
                                        <p:tgtEl>
                                          <p:spTgt spid="23558"/>
                                        </p:tgtEl>
                                        <p:attrNameLst>
                                          <p:attrName>ppt_h</p:attrName>
                                        </p:attrNameLst>
                                      </p:cBhvr>
                                      <p:tavLst>
                                        <p:tav tm="0">
                                          <p:val>
                                            <p:fltVal val="0"/>
                                          </p:val>
                                        </p:tav>
                                        <p:tav tm="100000">
                                          <p:val>
                                            <p:strVal val="#ppt_h"/>
                                          </p:val>
                                        </p:tav>
                                      </p:tavLst>
                                    </p:anim>
                                    <p:animEffect transition="in" filter="fade">
                                      <p:cBhvr>
                                        <p:cTn id="9" dur="500"/>
                                        <p:tgtEl>
                                          <p:spTgt spid="2355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3556"/>
                                        </p:tgtEl>
                                        <p:attrNameLst>
                                          <p:attrName>style.visibility</p:attrName>
                                        </p:attrNameLst>
                                      </p:cBhvr>
                                      <p:to>
                                        <p:strVal val="visible"/>
                                      </p:to>
                                    </p:set>
                                    <p:anim calcmode="lin" valueType="num">
                                      <p:cBhvr>
                                        <p:cTn id="14" dur="500" fill="hold"/>
                                        <p:tgtEl>
                                          <p:spTgt spid="23556"/>
                                        </p:tgtEl>
                                        <p:attrNameLst>
                                          <p:attrName>ppt_w</p:attrName>
                                        </p:attrNameLst>
                                      </p:cBhvr>
                                      <p:tavLst>
                                        <p:tav tm="0">
                                          <p:val>
                                            <p:fltVal val="0"/>
                                          </p:val>
                                        </p:tav>
                                        <p:tav tm="100000">
                                          <p:val>
                                            <p:strVal val="#ppt_w"/>
                                          </p:val>
                                        </p:tav>
                                      </p:tavLst>
                                    </p:anim>
                                    <p:anim calcmode="lin" valueType="num">
                                      <p:cBhvr>
                                        <p:cTn id="15" dur="500" fill="hold"/>
                                        <p:tgtEl>
                                          <p:spTgt spid="23556"/>
                                        </p:tgtEl>
                                        <p:attrNameLst>
                                          <p:attrName>ppt_h</p:attrName>
                                        </p:attrNameLst>
                                      </p:cBhvr>
                                      <p:tavLst>
                                        <p:tav tm="0">
                                          <p:val>
                                            <p:fltVal val="0"/>
                                          </p:val>
                                        </p:tav>
                                        <p:tav tm="100000">
                                          <p:val>
                                            <p:strVal val="#ppt_h"/>
                                          </p:val>
                                        </p:tav>
                                      </p:tavLst>
                                    </p:anim>
                                    <p:animEffect transition="in" filter="fade">
                                      <p:cBhvr>
                                        <p:cTn id="16" dur="500"/>
                                        <p:tgtEl>
                                          <p:spTgt spid="2355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3559"/>
                                        </p:tgtEl>
                                        <p:attrNameLst>
                                          <p:attrName>style.visibility</p:attrName>
                                        </p:attrNameLst>
                                      </p:cBhvr>
                                      <p:to>
                                        <p:strVal val="visible"/>
                                      </p:to>
                                    </p:set>
                                    <p:anim calcmode="lin" valueType="num">
                                      <p:cBhvr additive="base">
                                        <p:cTn id="21" dur="500" fill="hold"/>
                                        <p:tgtEl>
                                          <p:spTgt spid="23559"/>
                                        </p:tgtEl>
                                        <p:attrNameLst>
                                          <p:attrName>ppt_x</p:attrName>
                                        </p:attrNameLst>
                                      </p:cBhvr>
                                      <p:tavLst>
                                        <p:tav tm="0">
                                          <p:val>
                                            <p:strVal val="#ppt_x"/>
                                          </p:val>
                                        </p:tav>
                                        <p:tav tm="100000">
                                          <p:val>
                                            <p:strVal val="#ppt_x"/>
                                          </p:val>
                                        </p:tav>
                                      </p:tavLst>
                                    </p:anim>
                                    <p:anim calcmode="lin" valueType="num">
                                      <p:cBhvr additive="base">
                                        <p:cTn id="22" dur="500" fill="hold"/>
                                        <p:tgtEl>
                                          <p:spTgt spid="2355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3557"/>
                                        </p:tgtEl>
                                        <p:attrNameLst>
                                          <p:attrName>style.visibility</p:attrName>
                                        </p:attrNameLst>
                                      </p:cBhvr>
                                      <p:to>
                                        <p:strVal val="visible"/>
                                      </p:to>
                                    </p:set>
                                    <p:anim calcmode="lin" valueType="num">
                                      <p:cBhvr>
                                        <p:cTn id="27" dur="500" fill="hold"/>
                                        <p:tgtEl>
                                          <p:spTgt spid="23557"/>
                                        </p:tgtEl>
                                        <p:attrNameLst>
                                          <p:attrName>ppt_w</p:attrName>
                                        </p:attrNameLst>
                                      </p:cBhvr>
                                      <p:tavLst>
                                        <p:tav tm="0">
                                          <p:val>
                                            <p:fltVal val="0"/>
                                          </p:val>
                                        </p:tav>
                                        <p:tav tm="100000">
                                          <p:val>
                                            <p:strVal val="#ppt_w"/>
                                          </p:val>
                                        </p:tav>
                                      </p:tavLst>
                                    </p:anim>
                                    <p:anim calcmode="lin" valueType="num">
                                      <p:cBhvr>
                                        <p:cTn id="28" dur="500" fill="hold"/>
                                        <p:tgtEl>
                                          <p:spTgt spid="23557"/>
                                        </p:tgtEl>
                                        <p:attrNameLst>
                                          <p:attrName>ppt_h</p:attrName>
                                        </p:attrNameLst>
                                      </p:cBhvr>
                                      <p:tavLst>
                                        <p:tav tm="0">
                                          <p:val>
                                            <p:fltVal val="0"/>
                                          </p:val>
                                        </p:tav>
                                        <p:tav tm="100000">
                                          <p:val>
                                            <p:strVal val="#ppt_h"/>
                                          </p:val>
                                        </p:tav>
                                      </p:tavLst>
                                    </p:anim>
                                    <p:animEffect transition="in" filter="fade">
                                      <p:cBhvr>
                                        <p:cTn id="29"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utoUpdateAnimBg="0"/>
      <p:bldP spid="2355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z="4000" dirty="0"/>
              <a:t>OpenGL </a:t>
            </a:r>
            <a:r>
              <a:rPr lang="zh-CN" altLang="en-US" sz="4000" dirty="0"/>
              <a:t>虚拟摄像机的定位和定向</a:t>
            </a:r>
            <a:endParaRPr lang="zh-CN" altLang="en-US" sz="4000" dirty="0"/>
          </a:p>
        </p:txBody>
      </p:sp>
      <p:sp>
        <p:nvSpPr>
          <p:cNvPr id="24579" name="Rectangle 3"/>
          <p:cNvSpPr>
            <a:spLocks noGrp="1" noChangeArrowheads="1"/>
          </p:cNvSpPr>
          <p:nvPr>
            <p:ph type="body" idx="1"/>
          </p:nvPr>
        </p:nvSpPr>
        <p:spPr>
          <a:xfrm>
            <a:off x="609600" y="1676400"/>
            <a:ext cx="7772400" cy="4724400"/>
          </a:xfrm>
        </p:spPr>
        <p:txBody>
          <a:bodyPr/>
          <a:lstStyle/>
          <a:p>
            <a:r>
              <a:rPr lang="zh-CN" altLang="en-US" sz="2400" dirty="0"/>
              <a:t>定位和定向方法二 </a:t>
            </a:r>
            <a:r>
              <a:rPr lang="en-US" sz="2400" dirty="0"/>
              <a:t>—— </a:t>
            </a:r>
            <a:r>
              <a:rPr lang="zh-CN" altLang="en-US" sz="2400" dirty="0"/>
              <a:t>相对于摄像机调整被观察对象</a:t>
            </a:r>
            <a:endParaRPr lang="zh-CN" altLang="en-US" sz="2400" dirty="0"/>
          </a:p>
          <a:p>
            <a:pPr lvl="1"/>
            <a:r>
              <a:rPr lang="zh-CN" altLang="en-US" sz="2000" dirty="0"/>
              <a:t>可以使用与模型变换（平移、旋转和缩放）相关的</a:t>
            </a:r>
            <a:r>
              <a:rPr lang="en-US" sz="2000" dirty="0"/>
              <a:t>API</a:t>
            </a:r>
            <a:r>
              <a:rPr lang="zh-CN" altLang="en-US" sz="2000" dirty="0"/>
              <a:t>函数</a:t>
            </a:r>
            <a:endParaRPr lang="zh-CN" altLang="en-US" sz="2000" dirty="0"/>
          </a:p>
          <a:p>
            <a:pPr lvl="1"/>
            <a:r>
              <a:rPr lang="en-US" sz="2000" dirty="0"/>
              <a:t>void </a:t>
            </a:r>
            <a:r>
              <a:rPr lang="en-US" sz="2000" dirty="0" err="1"/>
              <a:t>glTranslate</a:t>
            </a:r>
            <a:r>
              <a:rPr lang="en-US" sz="2000" dirty="0"/>
              <a:t>&lt;</a:t>
            </a:r>
            <a:r>
              <a:rPr lang="en-US" sz="2000" dirty="0" err="1"/>
              <a:t>fd</a:t>
            </a:r>
            <a:r>
              <a:rPr lang="en-US" sz="2000" dirty="0"/>
              <a:t>&gt;(type dx, type </a:t>
            </a:r>
            <a:r>
              <a:rPr lang="en-US" sz="2000" dirty="0" err="1"/>
              <a:t>dy</a:t>
            </a:r>
            <a:r>
              <a:rPr lang="en-US" sz="2000" dirty="0"/>
              <a:t>, type </a:t>
            </a:r>
            <a:r>
              <a:rPr lang="en-US" sz="2000" dirty="0" err="1"/>
              <a:t>dz</a:t>
            </a:r>
            <a:r>
              <a:rPr lang="en-US" sz="2000" dirty="0"/>
              <a:t>) </a:t>
            </a:r>
            <a:endParaRPr lang="en-US" sz="2000" dirty="0"/>
          </a:p>
          <a:p>
            <a:pPr lvl="1"/>
            <a:r>
              <a:rPr lang="en-US" sz="2000" dirty="0"/>
              <a:t>void </a:t>
            </a:r>
            <a:r>
              <a:rPr lang="en-US" sz="2000" dirty="0" err="1"/>
              <a:t>glRotate</a:t>
            </a:r>
            <a:r>
              <a:rPr lang="en-US" sz="2000" dirty="0"/>
              <a:t>&lt;</a:t>
            </a:r>
            <a:r>
              <a:rPr lang="en-US" sz="2000" dirty="0" err="1"/>
              <a:t>fd</a:t>
            </a:r>
            <a:r>
              <a:rPr lang="en-US" sz="2000" dirty="0"/>
              <a:t>&gt;(type angle, type dx, type </a:t>
            </a:r>
            <a:r>
              <a:rPr lang="en-US" sz="2000" dirty="0" err="1"/>
              <a:t>dy</a:t>
            </a:r>
            <a:r>
              <a:rPr lang="en-US" sz="2000" dirty="0"/>
              <a:t>, type </a:t>
            </a:r>
            <a:r>
              <a:rPr lang="en-US" sz="2000" dirty="0" err="1"/>
              <a:t>dz</a:t>
            </a:r>
            <a:r>
              <a:rPr lang="en-US" sz="2000" dirty="0"/>
              <a:t>)</a:t>
            </a:r>
            <a:endParaRPr lang="en-US" sz="2000" dirty="0"/>
          </a:p>
          <a:p>
            <a:pPr lvl="1"/>
            <a:r>
              <a:rPr lang="en-US" sz="2000" dirty="0"/>
              <a:t>void </a:t>
            </a:r>
            <a:r>
              <a:rPr lang="en-US" sz="2000" dirty="0" err="1"/>
              <a:t>glScale</a:t>
            </a:r>
            <a:r>
              <a:rPr lang="en-US" sz="2000" dirty="0"/>
              <a:t>&lt;</a:t>
            </a:r>
            <a:r>
              <a:rPr lang="en-US" sz="2000" dirty="0" err="1"/>
              <a:t>fd</a:t>
            </a:r>
            <a:r>
              <a:rPr lang="en-US" sz="2000" dirty="0"/>
              <a:t>&gt;(type </a:t>
            </a:r>
            <a:r>
              <a:rPr lang="en-US" sz="2000" dirty="0" err="1"/>
              <a:t>sx</a:t>
            </a:r>
            <a:r>
              <a:rPr lang="en-US" sz="2000" dirty="0"/>
              <a:t>, type </a:t>
            </a:r>
            <a:r>
              <a:rPr lang="en-US" sz="2000" dirty="0" err="1"/>
              <a:t>sy</a:t>
            </a:r>
            <a:r>
              <a:rPr lang="en-US" sz="2000" dirty="0"/>
              <a:t>, type </a:t>
            </a:r>
            <a:r>
              <a:rPr lang="en-US" sz="2000" dirty="0" err="1"/>
              <a:t>sz</a:t>
            </a:r>
            <a:r>
              <a:rPr lang="en-US" sz="2000" dirty="0"/>
              <a:t>)  </a:t>
            </a:r>
            <a:endParaRPr lang="en-US" sz="2000" dirty="0"/>
          </a:p>
          <a:p>
            <a:pPr lvl="1">
              <a:buFont typeface="Wingdings" panose="05000000000000000000" pitchFamily="2" charset="2"/>
              <a:buNone/>
            </a:pPr>
            <a:endParaRPr lang="zh-CN" altLang="en-US" sz="2000" dirty="0"/>
          </a:p>
          <a:p>
            <a:pPr lvl="1">
              <a:buFont typeface="Wingdings" panose="05000000000000000000" pitchFamily="2" charset="2"/>
              <a:buNone/>
            </a:pPr>
            <a:r>
              <a:rPr lang="zh-CN" altLang="en-US" sz="2000" dirty="0"/>
              <a:t>其中：   </a:t>
            </a:r>
            <a:r>
              <a:rPr lang="en-US" sz="2000" dirty="0"/>
              <a:t>(dx,  </a:t>
            </a:r>
            <a:r>
              <a:rPr lang="en-US" sz="2000" dirty="0" err="1"/>
              <a:t>dy</a:t>
            </a:r>
            <a:r>
              <a:rPr lang="en-US" sz="2000" dirty="0"/>
              <a:t>,  </a:t>
            </a:r>
            <a:r>
              <a:rPr lang="en-US" sz="2000" dirty="0" err="1"/>
              <a:t>dz</a:t>
            </a:r>
            <a:r>
              <a:rPr lang="en-US" sz="2000" dirty="0"/>
              <a:t>)</a:t>
            </a:r>
            <a:r>
              <a:rPr lang="en-US" sz="2000" dirty="0">
                <a:latin typeface="黑体" panose="02010609060101010101" pitchFamily="49" charset="-122"/>
              </a:rPr>
              <a:t>——</a:t>
            </a:r>
            <a:r>
              <a:rPr lang="zh-CN" altLang="en-US" sz="2000" dirty="0"/>
              <a:t>平移向量</a:t>
            </a:r>
            <a:endParaRPr lang="en-US" sz="2000" dirty="0"/>
          </a:p>
          <a:p>
            <a:pPr lvl="1">
              <a:buFont typeface="Wingdings" panose="05000000000000000000" pitchFamily="2" charset="2"/>
              <a:buNone/>
            </a:pPr>
            <a:r>
              <a:rPr lang="en-US" sz="2000" dirty="0"/>
              <a:t>              angle</a:t>
            </a:r>
            <a:r>
              <a:rPr lang="en-US" sz="2000" dirty="0">
                <a:latin typeface="黑体" panose="02010609060101010101" pitchFamily="49" charset="-122"/>
              </a:rPr>
              <a:t>——</a:t>
            </a:r>
            <a:r>
              <a:rPr lang="zh-CN" altLang="en-US" sz="2000" dirty="0"/>
              <a:t>旋转角度</a:t>
            </a:r>
            <a:endParaRPr lang="zh-CN" altLang="en-US" sz="2000" dirty="0"/>
          </a:p>
          <a:p>
            <a:pPr lvl="1">
              <a:buFont typeface="Wingdings" panose="05000000000000000000" pitchFamily="2" charset="2"/>
              <a:buNone/>
            </a:pPr>
            <a:r>
              <a:rPr lang="en-US" sz="2000" dirty="0"/>
              <a:t>              (</a:t>
            </a:r>
            <a:r>
              <a:rPr lang="en-US" sz="2000" dirty="0" err="1"/>
              <a:t>sx</a:t>
            </a:r>
            <a:r>
              <a:rPr lang="zh-CN" altLang="en-US" sz="2000" dirty="0"/>
              <a:t>，</a:t>
            </a:r>
            <a:r>
              <a:rPr lang="en-US" sz="2000" dirty="0" err="1"/>
              <a:t>sy</a:t>
            </a:r>
            <a:r>
              <a:rPr lang="en-US" sz="2000" dirty="0"/>
              <a:t>, </a:t>
            </a:r>
            <a:r>
              <a:rPr lang="en-US" sz="2000" dirty="0" err="1"/>
              <a:t>sz</a:t>
            </a:r>
            <a:r>
              <a:rPr lang="en-US" sz="2000" dirty="0"/>
              <a:t>) </a:t>
            </a:r>
            <a:r>
              <a:rPr lang="en-US" sz="2000" dirty="0">
                <a:latin typeface="黑体" panose="02010609060101010101" pitchFamily="49" charset="-122"/>
              </a:rPr>
              <a:t>——</a:t>
            </a:r>
            <a:r>
              <a:rPr lang="en-US" sz="2000" dirty="0"/>
              <a:t> </a:t>
            </a:r>
            <a:r>
              <a:rPr lang="zh-CN" altLang="en-US" sz="2000" dirty="0"/>
              <a:t>放缩向量</a:t>
            </a:r>
            <a:endParaRPr lang="zh-CN" altLang="en-US" sz="2000" dirty="0"/>
          </a:p>
          <a:p>
            <a:pPr lvl="1">
              <a:buFont typeface="Wingdings" panose="05000000000000000000" pitchFamily="2" charset="2"/>
              <a:buNone/>
            </a:pPr>
            <a:endParaRPr lang="zh-CN" altLang="en-US" dirty="0"/>
          </a:p>
          <a:p>
            <a:pPr lvl="1">
              <a:buFont typeface="Wingdings" panose="05000000000000000000" pitchFamily="2" charset="2"/>
              <a:buNone/>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dirty="0"/>
              <a:t>OpenGL </a:t>
            </a:r>
            <a:r>
              <a:rPr lang="zh-CN" altLang="en-US" sz="4000" dirty="0"/>
              <a:t>虚拟摄像机的定位和定向</a:t>
            </a:r>
            <a:endParaRPr lang="zh-CN" altLang="en-US" sz="4000" dirty="0"/>
          </a:p>
        </p:txBody>
      </p:sp>
      <p:sp>
        <p:nvSpPr>
          <p:cNvPr id="25603" name="Rectangle 3"/>
          <p:cNvSpPr>
            <a:spLocks noGrp="1" noChangeArrowheads="1"/>
          </p:cNvSpPr>
          <p:nvPr>
            <p:ph type="body" idx="1"/>
          </p:nvPr>
        </p:nvSpPr>
        <p:spPr>
          <a:xfrm>
            <a:off x="500062" y="1524000"/>
            <a:ext cx="7991475" cy="5040312"/>
          </a:xfrm>
        </p:spPr>
        <p:txBody>
          <a:bodyPr/>
          <a:lstStyle/>
          <a:p>
            <a:r>
              <a:rPr lang="zh-CN" altLang="en-US" sz="2800" dirty="0"/>
              <a:t>总结：实现定位和定向的原理</a:t>
            </a:r>
            <a:r>
              <a:rPr lang="en-US" sz="2800" dirty="0">
                <a:latin typeface="黑体" panose="02010609060101010101" pitchFamily="49" charset="-122"/>
              </a:rPr>
              <a:t>——</a:t>
            </a:r>
            <a:r>
              <a:rPr lang="zh-CN" altLang="en-US" sz="2800" dirty="0"/>
              <a:t>模型变换、视图变换</a:t>
            </a:r>
            <a:endParaRPr lang="zh-CN" altLang="en-US" sz="2800" dirty="0"/>
          </a:p>
          <a:p>
            <a:r>
              <a:rPr lang="en-US" sz="2800" dirty="0"/>
              <a:t>OpenGL</a:t>
            </a:r>
            <a:r>
              <a:rPr lang="zh-CN" altLang="en-US" sz="2800" dirty="0"/>
              <a:t>实现定位和定向的途径</a:t>
            </a:r>
            <a:r>
              <a:rPr lang="en-US" sz="2800" dirty="0">
                <a:latin typeface="黑体" panose="02010609060101010101" pitchFamily="49" charset="-122"/>
              </a:rPr>
              <a:t>——</a:t>
            </a:r>
            <a:r>
              <a:rPr lang="zh-CN" altLang="en-US" sz="2800" dirty="0"/>
              <a:t>设置模型</a:t>
            </a:r>
            <a:r>
              <a:rPr lang="en-US" sz="2800" dirty="0"/>
              <a:t>-</a:t>
            </a:r>
            <a:r>
              <a:rPr lang="zh-CN" altLang="en-US" sz="2800" dirty="0"/>
              <a:t>视图矩阵</a:t>
            </a:r>
            <a:endParaRPr lang="zh-CN" altLang="en-US" sz="2800" dirty="0"/>
          </a:p>
          <a:p>
            <a:r>
              <a:rPr lang="zh-CN" altLang="en-US" sz="2800" dirty="0"/>
              <a:t>为什么</a:t>
            </a:r>
            <a:r>
              <a:rPr lang="en-US" sz="2800" dirty="0"/>
              <a:t>OpenGL</a:t>
            </a:r>
            <a:r>
              <a:rPr lang="zh-CN" altLang="en-US" sz="2800" dirty="0"/>
              <a:t>不单独设置模型矩阵和视图矩阵两种状态变量？</a:t>
            </a:r>
            <a:endParaRPr lang="zh-CN" altLang="en-US" sz="2800" dirty="0"/>
          </a:p>
          <a:p>
            <a:pPr lvl="1"/>
            <a:r>
              <a:rPr lang="zh-CN" altLang="en-US" sz="2400" dirty="0">
                <a:solidFill>
                  <a:schemeClr val="accent2"/>
                </a:solidFill>
              </a:rPr>
              <a:t>原因：上述两种定位和定向方法（分别对应视图变换和模型变换）从根本上是统一的。</a:t>
            </a:r>
            <a:endParaRPr lang="zh-CN" altLang="en-US" sz="2400" dirty="0">
              <a:solidFill>
                <a:schemeClr val="accent2"/>
              </a:solidFill>
            </a:endParaRPr>
          </a:p>
          <a:p>
            <a:r>
              <a:rPr lang="zh-CN" altLang="en-US" sz="2800" dirty="0"/>
              <a:t>用户可以根据需要和便利性灵活选用模型变换、视图变换函数来实现定位和定向。</a:t>
            </a:r>
            <a:endParaRPr lang="en-US" sz="2800" dirty="0"/>
          </a:p>
          <a:p>
            <a:pPr>
              <a:buFont typeface="Wingdings" panose="05000000000000000000" pitchFamily="2" charset="2"/>
              <a:buNone/>
            </a:pPr>
            <a:endParaRPr lang="zh-CN" alt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4000" dirty="0"/>
              <a:t>OpenGL </a:t>
            </a:r>
            <a:r>
              <a:rPr lang="zh-CN" altLang="en-US" sz="4000" dirty="0"/>
              <a:t>虚拟摄像机的定位和定向</a:t>
            </a:r>
            <a:endParaRPr lang="zh-CN" altLang="en-US" sz="4000" dirty="0"/>
          </a:p>
        </p:txBody>
      </p:sp>
      <p:sp>
        <p:nvSpPr>
          <p:cNvPr id="26627" name="Rectangle 3"/>
          <p:cNvSpPr>
            <a:spLocks noGrp="1" noChangeArrowheads="1"/>
          </p:cNvSpPr>
          <p:nvPr>
            <p:ph type="body" idx="1"/>
          </p:nvPr>
        </p:nvSpPr>
        <p:spPr>
          <a:xfrm>
            <a:off x="663152" y="1481427"/>
            <a:ext cx="7945437" cy="574675"/>
          </a:xfrm>
        </p:spPr>
        <p:txBody>
          <a:bodyPr/>
          <a:lstStyle/>
          <a:p>
            <a:r>
              <a:rPr lang="en-US" sz="2400" dirty="0"/>
              <a:t>OpenGL</a:t>
            </a:r>
            <a:r>
              <a:rPr lang="zh-CN" altLang="en-US" sz="2400" dirty="0"/>
              <a:t>中如何设置和修改模型</a:t>
            </a:r>
            <a:r>
              <a:rPr lang="en-US" sz="2400" dirty="0"/>
              <a:t>-</a:t>
            </a:r>
            <a:r>
              <a:rPr lang="zh-CN" altLang="en-US" sz="2400" dirty="0"/>
              <a:t>视图矩阵</a:t>
            </a:r>
            <a:endParaRPr lang="zh-CN" altLang="en-US" sz="2400" dirty="0"/>
          </a:p>
        </p:txBody>
      </p:sp>
      <p:sp>
        <p:nvSpPr>
          <p:cNvPr id="26628" name="Rectangle 4"/>
          <p:cNvSpPr>
            <a:spLocks noChangeArrowheads="1"/>
          </p:cNvSpPr>
          <p:nvPr/>
        </p:nvSpPr>
        <p:spPr bwMode="auto">
          <a:xfrm>
            <a:off x="899592" y="1917298"/>
            <a:ext cx="691356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1600">
                <a:solidFill>
                  <a:schemeClr val="tx1"/>
                </a:solidFill>
                <a:latin typeface="Arial" panose="020B0604020202020204" pitchFamily="34" charset="0"/>
              </a:defRPr>
            </a:lvl1pPr>
            <a:lvl2pPr algn="l" eaLnBrk="0" hangingPunct="0">
              <a:defRPr sz="1600">
                <a:solidFill>
                  <a:schemeClr val="tx1"/>
                </a:solidFill>
                <a:latin typeface="Arial" panose="020B0604020202020204" pitchFamily="34" charset="0"/>
              </a:defRPr>
            </a:lvl2pPr>
            <a:lvl3pPr algn="l" eaLnBrk="0" hangingPunct="0">
              <a:defRPr sz="1600">
                <a:solidFill>
                  <a:schemeClr val="tx1"/>
                </a:solidFill>
                <a:latin typeface="Arial" panose="020B0604020202020204" pitchFamily="34" charset="0"/>
              </a:defRPr>
            </a:lvl3pPr>
            <a:lvl4pPr marL="1167130" algn="l" eaLnBrk="0" hangingPunct="0">
              <a:defRPr sz="1600">
                <a:solidFill>
                  <a:schemeClr val="tx1"/>
                </a:solidFill>
                <a:latin typeface="Arial" panose="020B0604020202020204" pitchFamily="34" charset="0"/>
              </a:defRPr>
            </a:lvl4pPr>
            <a:lvl5pPr marL="1346200" indent="482600" algn="l" eaLnBrk="0" hangingPunct="0">
              <a:defRPr sz="1600">
                <a:solidFill>
                  <a:schemeClr val="tx1"/>
                </a:solidFill>
                <a:latin typeface="Arial" panose="020B0604020202020204" pitchFamily="34" charset="0"/>
              </a:defRPr>
            </a:lvl5pPr>
            <a:lvl6pPr marL="1803400" indent="482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260600" indent="482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2717800" indent="482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175000" indent="482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eaLnBrk="1" hangingPunct="1">
              <a:spcBef>
                <a:spcPct val="0"/>
              </a:spcBef>
            </a:pPr>
            <a:r>
              <a:rPr lang="en-US" sz="2000" dirty="0">
                <a:effectLst>
                  <a:outerShdw blurRad="38100" dist="38100" dir="2700000" algn="tl">
                    <a:srgbClr val="C0C0C0"/>
                  </a:outerShdw>
                </a:effectLst>
                <a:latin typeface="Courier New" panose="02070309020205020404" pitchFamily="49" charset="0"/>
              </a:rPr>
              <a:t>  </a:t>
            </a:r>
            <a:r>
              <a:rPr lang="en-US" dirty="0">
                <a:effectLst>
                  <a:outerShdw blurRad="38100" dist="38100" dir="2700000" algn="tl">
                    <a:srgbClr val="C0C0C0"/>
                  </a:outerShdw>
                </a:effectLst>
                <a:latin typeface="Courier New" panose="02070309020205020404" pitchFamily="49" charset="0"/>
              </a:rPr>
              <a:t>...</a:t>
            </a: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err="1">
                <a:effectLst>
                  <a:outerShdw blurRad="38100" dist="38100" dir="2700000" algn="tl">
                    <a:srgbClr val="C0C0C0"/>
                  </a:outerShdw>
                </a:effectLst>
                <a:latin typeface="Courier New" panose="02070309020205020404" pitchFamily="49" charset="0"/>
              </a:rPr>
              <a:t>glMatrixMode</a:t>
            </a:r>
            <a:r>
              <a:rPr lang="en-US" dirty="0">
                <a:effectLst>
                  <a:outerShdw blurRad="38100" dist="38100" dir="2700000" algn="tl">
                    <a:srgbClr val="C0C0C0"/>
                  </a:outerShdw>
                </a:effectLst>
                <a:latin typeface="Courier New" panose="02070309020205020404" pitchFamily="49" charset="0"/>
              </a:rPr>
              <a:t> (GL_MODELVIEW);</a:t>
            </a: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err="1">
                <a:effectLst>
                  <a:outerShdw blurRad="38100" dist="38100" dir="2700000" algn="tl">
                    <a:srgbClr val="C0C0C0"/>
                  </a:outerShdw>
                </a:effectLst>
                <a:latin typeface="Courier New" panose="02070309020205020404" pitchFamily="49" charset="0"/>
              </a:rPr>
              <a:t>glLoadIdentity</a:t>
            </a:r>
            <a:r>
              <a:rPr lang="en-US" dirty="0">
                <a:effectLst>
                  <a:outerShdw blurRad="38100" dist="38100" dir="2700000" algn="tl">
                    <a:srgbClr val="C0C0C0"/>
                  </a:outerShdw>
                </a:effectLst>
                <a:latin typeface="Courier New" panose="02070309020205020404" pitchFamily="49" charset="0"/>
              </a:rPr>
              <a:t>();</a:t>
            </a: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err="1">
                <a:effectLst>
                  <a:outerShdw blurRad="38100" dist="38100" dir="2700000" algn="tl">
                    <a:srgbClr val="C0C0C0"/>
                  </a:outerShdw>
                </a:effectLst>
                <a:latin typeface="Courier New" panose="02070309020205020404" pitchFamily="49" charset="0"/>
              </a:rPr>
              <a:t>gluLookAt</a:t>
            </a:r>
            <a:r>
              <a:rPr lang="en-US" dirty="0">
                <a:effectLst>
                  <a:outerShdw blurRad="38100" dist="38100" dir="2700000" algn="tl">
                    <a:srgbClr val="C0C0C0"/>
                  </a:outerShdw>
                </a:effectLst>
                <a:latin typeface="Courier New" panose="02070309020205020404" pitchFamily="49" charset="0"/>
              </a:rPr>
              <a:t>( 1.0, 1.0, 1.0,   // </a:t>
            </a:r>
            <a:r>
              <a:rPr lang="zh-CN" altLang="en-US" dirty="0">
                <a:effectLst>
                  <a:outerShdw blurRad="38100" dist="38100" dir="2700000" algn="tl">
                    <a:srgbClr val="C0C0C0"/>
                  </a:outerShdw>
                </a:effectLst>
                <a:latin typeface="Courier New" panose="02070309020205020404" pitchFamily="49" charset="0"/>
              </a:rPr>
              <a:t>视点位置</a:t>
            </a:r>
            <a:endParaRPr lang="zh-CN" altLang="en-US" dirty="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a:effectLst>
                  <a:outerShdw blurRad="38100" dist="38100" dir="2700000" algn="tl">
                    <a:srgbClr val="C0C0C0"/>
                  </a:outerShdw>
                </a:effectLst>
                <a:latin typeface="Courier New" panose="02070309020205020404" pitchFamily="49" charset="0"/>
              </a:rPr>
              <a:t>           0.0, 0.0, 0.0,   // </a:t>
            </a:r>
            <a:r>
              <a:rPr lang="zh-CN" altLang="en-US" dirty="0">
                <a:effectLst>
                  <a:outerShdw blurRad="38100" dist="38100" dir="2700000" algn="tl">
                    <a:srgbClr val="C0C0C0"/>
                  </a:outerShdw>
                </a:effectLst>
                <a:latin typeface="Courier New" panose="02070309020205020404" pitchFamily="49" charset="0"/>
              </a:rPr>
              <a:t>被观察点位置</a:t>
            </a:r>
            <a:endParaRPr lang="zh-CN" altLang="en-US" dirty="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a:effectLst>
                  <a:outerShdw blurRad="38100" dist="38100" dir="2700000" algn="tl">
                    <a:srgbClr val="C0C0C0"/>
                  </a:outerShdw>
                </a:effectLst>
                <a:latin typeface="Courier New" panose="02070309020205020404" pitchFamily="49" charset="0"/>
              </a:rPr>
              <a:t>           0.0, 1.0, 0.0   ); // </a:t>
            </a:r>
            <a:r>
              <a:rPr lang="zh-CN" altLang="en-US" dirty="0">
                <a:effectLst>
                  <a:outerShdw blurRad="38100" dist="38100" dir="2700000" algn="tl">
                    <a:srgbClr val="C0C0C0"/>
                  </a:outerShdw>
                </a:effectLst>
                <a:latin typeface="Courier New" panose="02070309020205020404" pitchFamily="49" charset="0"/>
              </a:rPr>
              <a:t>向上向量</a:t>
            </a:r>
            <a:endParaRPr lang="zh-CN" altLang="en-US" dirty="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a:solidFill>
                  <a:srgbClr val="008000"/>
                </a:solidFill>
                <a:effectLst>
                  <a:outerShdw blurRad="38100" dist="38100" dir="2700000" algn="tl">
                    <a:srgbClr val="C0C0C0"/>
                  </a:outerShdw>
                </a:effectLst>
                <a:latin typeface="Courier New" panose="02070309020205020404" pitchFamily="49" charset="0"/>
              </a:rPr>
              <a:t>//</a:t>
            </a:r>
            <a:r>
              <a:rPr lang="en-US" dirty="0" err="1">
                <a:solidFill>
                  <a:srgbClr val="008000"/>
                </a:solidFill>
                <a:effectLst>
                  <a:outerShdw blurRad="38100" dist="38100" dir="2700000" algn="tl">
                    <a:srgbClr val="C0C0C0"/>
                  </a:outerShdw>
                </a:effectLst>
                <a:latin typeface="Courier New" panose="02070309020205020404" pitchFamily="49" charset="0"/>
              </a:rPr>
              <a:t>glTranslatef</a:t>
            </a:r>
            <a:r>
              <a:rPr lang="en-US" dirty="0">
                <a:solidFill>
                  <a:srgbClr val="008000"/>
                </a:solidFill>
                <a:effectLst>
                  <a:outerShdw blurRad="38100" dist="38100" dir="2700000" algn="tl">
                    <a:srgbClr val="C0C0C0"/>
                  </a:outerShdw>
                </a:effectLst>
                <a:latin typeface="Courier New" panose="02070309020205020404" pitchFamily="49" charset="0"/>
              </a:rPr>
              <a:t>(1.0, 0.0, 0.0);</a:t>
            </a:r>
            <a:endParaRPr lang="en-US" dirty="0">
              <a:solidFill>
                <a:srgbClr val="008000"/>
              </a:solidFill>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err="1">
                <a:effectLst>
                  <a:outerShdw blurRad="38100" dist="38100" dir="2700000" algn="tl">
                    <a:srgbClr val="C0C0C0"/>
                  </a:outerShdw>
                </a:effectLst>
                <a:latin typeface="Courier New" panose="02070309020205020404" pitchFamily="49" charset="0"/>
              </a:rPr>
              <a:t>glBegin</a:t>
            </a:r>
            <a:r>
              <a:rPr lang="en-US" dirty="0">
                <a:effectLst>
                  <a:outerShdw blurRad="38100" dist="38100" dir="2700000" algn="tl">
                    <a:srgbClr val="C0C0C0"/>
                  </a:outerShdw>
                </a:effectLst>
                <a:latin typeface="Courier New" panose="02070309020205020404" pitchFamily="49" charset="0"/>
              </a:rPr>
              <a:t>(...)</a:t>
            </a: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a:effectLst>
                  <a:outerShdw blurRad="38100" dist="38100" dir="2700000" algn="tl">
                    <a:srgbClr val="C0C0C0"/>
                  </a:outerShdw>
                </a:effectLst>
                <a:latin typeface="Courier New" panose="02070309020205020404" pitchFamily="49" charset="0"/>
              </a:rPr>
              <a:t>   .</a:t>
            </a: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a:effectLst>
                  <a:outerShdw blurRad="38100" dist="38100" dir="2700000" algn="tl">
                    <a:srgbClr val="C0C0C0"/>
                  </a:outerShdw>
                </a:effectLst>
                <a:latin typeface="Courier New" panose="02070309020205020404" pitchFamily="49" charset="0"/>
              </a:rPr>
              <a:t>   .  </a:t>
            </a: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a:effectLst>
                  <a:outerShdw blurRad="38100" dist="38100" dir="2700000" algn="tl">
                    <a:srgbClr val="C0C0C0"/>
                  </a:outerShdw>
                </a:effectLst>
                <a:latin typeface="Courier New" panose="02070309020205020404" pitchFamily="49" charset="0"/>
              </a:rPr>
              <a:t>   .</a:t>
            </a: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err="1">
                <a:effectLst>
                  <a:outerShdw blurRad="38100" dist="38100" dir="2700000" algn="tl">
                    <a:srgbClr val="C0C0C0"/>
                  </a:outerShdw>
                </a:effectLst>
                <a:latin typeface="Courier New" panose="02070309020205020404" pitchFamily="49" charset="0"/>
              </a:rPr>
              <a:t>glEnd</a:t>
            </a:r>
            <a:r>
              <a:rPr lang="en-US" dirty="0">
                <a:effectLst>
                  <a:outerShdw blurRad="38100" dist="38100" dir="2700000" algn="tl">
                    <a:srgbClr val="C0C0C0"/>
                  </a:outerShdw>
                </a:effectLst>
                <a:latin typeface="Courier New" panose="02070309020205020404" pitchFamily="49" charset="0"/>
              </a:rPr>
              <a:t>()</a:t>
            </a: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endParaRPr lang="zh-CN" altLang="en-US" dirty="0">
              <a:effectLst>
                <a:outerShdw blurRad="38100" dist="38100" dir="2700000" algn="tl">
                  <a:srgbClr val="C0C0C0"/>
                </a:outerShdw>
              </a:effectLst>
              <a:latin typeface="Courier New" panose="02070309020205020404" pitchFamily="49" charset="0"/>
            </a:endParaRPr>
          </a:p>
          <a:p>
            <a:pPr eaLnBrk="1" hangingPunct="1">
              <a:spcBef>
                <a:spcPct val="0"/>
              </a:spcBef>
            </a:pPr>
            <a:endParaRPr lang="zh-CN" altLang="en-US" dirty="0">
              <a:effectLst>
                <a:outerShdw blurRad="38100" dist="38100" dir="2700000" algn="tl">
                  <a:srgbClr val="C0C0C0"/>
                </a:outerShdw>
              </a:effectLst>
              <a:latin typeface="Courier New" panose="02070309020205020404" pitchFamily="49" charset="0"/>
            </a:endParaRPr>
          </a:p>
          <a:p>
            <a:pPr eaLnBrk="1" hangingPunct="1">
              <a:spcBef>
                <a:spcPct val="0"/>
              </a:spcBef>
            </a:pP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dirty="0">
                <a:effectLst>
                  <a:outerShdw blurRad="38100" dist="38100" dir="2700000" algn="tl">
                    <a:srgbClr val="C0C0C0"/>
                  </a:outerShdw>
                </a:effectLst>
                <a:latin typeface="Courier New" panose="02070309020205020404" pitchFamily="49" charset="0"/>
              </a:rPr>
              <a:t>  ...</a:t>
            </a:r>
            <a:endParaRPr lang="en-US" dirty="0">
              <a:effectLst>
                <a:outerShdw blurRad="38100" dist="38100" dir="2700000" algn="tl">
                  <a:srgbClr val="C0C0C0"/>
                </a:outerShdw>
              </a:effectLst>
              <a:latin typeface="Courier New" panose="02070309020205020404" pitchFamily="49" charset="0"/>
            </a:endParaRPr>
          </a:p>
          <a:p>
            <a:pPr eaLnBrk="1" hangingPunct="1">
              <a:spcBef>
                <a:spcPct val="0"/>
              </a:spcBef>
            </a:pPr>
            <a:endParaRPr lang="en-US" dirty="0">
              <a:effectLst>
                <a:outerShdw blurRad="38100" dist="38100" dir="2700000" algn="tl">
                  <a:srgbClr val="C0C0C0"/>
                </a:outerShdw>
              </a:effectLst>
              <a:latin typeface="Courier New" panose="02070309020205020404" pitchFamily="49" charset="0"/>
            </a:endParaRPr>
          </a:p>
        </p:txBody>
      </p:sp>
      <p:sp>
        <p:nvSpPr>
          <p:cNvPr id="26629" name="AutoShape 5"/>
          <p:cNvSpPr>
            <a:spLocks noChangeArrowheads="1"/>
          </p:cNvSpPr>
          <p:nvPr/>
        </p:nvSpPr>
        <p:spPr bwMode="auto">
          <a:xfrm>
            <a:off x="5159375" y="1768765"/>
            <a:ext cx="3527425" cy="863600"/>
          </a:xfrm>
          <a:prstGeom prst="wedgeRoundRectCallout">
            <a:avLst>
              <a:gd name="adj1" fmla="val -92755"/>
              <a:gd name="adj2" fmla="val 38972"/>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zh-CN" altLang="en-US" sz="2400" dirty="0">
                <a:effectLst>
                  <a:outerShdw blurRad="38100" dist="38100" dir="2700000" algn="tl">
                    <a:srgbClr val="FFFFFF"/>
                  </a:outerShdw>
                </a:effectLst>
                <a:latin typeface="+mj-ea"/>
                <a:ea typeface="+mj-ea"/>
              </a:rPr>
              <a:t>指定当前矩阵为模型</a:t>
            </a:r>
            <a:r>
              <a:rPr lang="en-US" sz="2400" dirty="0">
                <a:effectLst>
                  <a:outerShdw blurRad="38100" dist="38100" dir="2700000" algn="tl">
                    <a:srgbClr val="FFFFFF"/>
                  </a:outerShdw>
                </a:effectLst>
                <a:latin typeface="+mj-ea"/>
                <a:ea typeface="+mj-ea"/>
              </a:rPr>
              <a:t>-</a:t>
            </a:r>
            <a:r>
              <a:rPr lang="zh-CN" altLang="en-US" sz="2400" dirty="0">
                <a:effectLst>
                  <a:outerShdw blurRad="38100" dist="38100" dir="2700000" algn="tl">
                    <a:srgbClr val="FFFFFF"/>
                  </a:outerShdw>
                </a:effectLst>
                <a:latin typeface="+mj-ea"/>
                <a:ea typeface="+mj-ea"/>
              </a:rPr>
              <a:t>视图矩阵</a:t>
            </a:r>
            <a:endParaRPr lang="zh-CN" altLang="en-US" sz="2400" dirty="0">
              <a:effectLst>
                <a:outerShdw blurRad="38100" dist="38100" dir="2700000" algn="tl">
                  <a:srgbClr val="FFFFFF"/>
                </a:outerShdw>
              </a:effectLst>
              <a:latin typeface="+mj-ea"/>
              <a:ea typeface="+mj-ea"/>
            </a:endParaRPr>
          </a:p>
          <a:p>
            <a:pPr>
              <a:spcBef>
                <a:spcPct val="0"/>
              </a:spcBef>
            </a:pPr>
            <a:endParaRPr lang="en-US" sz="2400" dirty="0">
              <a:effectLst>
                <a:outerShdw blurRad="38100" dist="38100" dir="2700000" algn="tl">
                  <a:srgbClr val="FFFFFF"/>
                </a:outerShdw>
              </a:effectLst>
              <a:latin typeface="+mj-ea"/>
              <a:ea typeface="+mj-ea"/>
            </a:endParaRPr>
          </a:p>
        </p:txBody>
      </p:sp>
      <p:sp>
        <p:nvSpPr>
          <p:cNvPr id="26630" name="AutoShape 6"/>
          <p:cNvSpPr>
            <a:spLocks noChangeArrowheads="1"/>
          </p:cNvSpPr>
          <p:nvPr/>
        </p:nvSpPr>
        <p:spPr bwMode="auto">
          <a:xfrm>
            <a:off x="5795963" y="2492969"/>
            <a:ext cx="3168650" cy="1008062"/>
          </a:xfrm>
          <a:prstGeom prst="wedgeRoundRectCallout">
            <a:avLst>
              <a:gd name="adj1" fmla="val -117787"/>
              <a:gd name="adj2" fmla="val 15356"/>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zh-CN" altLang="en-US" sz="2400" dirty="0">
                <a:effectLst>
                  <a:outerShdw blurRad="38100" dist="38100" dir="2700000" algn="tl">
                    <a:srgbClr val="FFFFFF"/>
                  </a:outerShdw>
                </a:effectLst>
                <a:latin typeface="+mj-ea"/>
                <a:ea typeface="+mj-ea"/>
              </a:rPr>
              <a:t>将当前矩阵设置为单位矩阵（初始化）</a:t>
            </a:r>
            <a:endParaRPr lang="zh-CN" altLang="en-US" sz="2400" dirty="0">
              <a:effectLst>
                <a:outerShdw blurRad="38100" dist="38100" dir="2700000" algn="tl">
                  <a:srgbClr val="FFFFFF"/>
                </a:outerShdw>
              </a:effectLst>
              <a:latin typeface="+mj-ea"/>
              <a:ea typeface="+mj-ea"/>
            </a:endParaRPr>
          </a:p>
          <a:p>
            <a:pPr>
              <a:spcBef>
                <a:spcPct val="0"/>
              </a:spcBef>
            </a:pPr>
            <a:endParaRPr lang="en-US" sz="2400" dirty="0">
              <a:effectLst>
                <a:outerShdw blurRad="38100" dist="38100" dir="2700000" algn="tl">
                  <a:srgbClr val="FFFFFF"/>
                </a:outerShdw>
              </a:effectLst>
              <a:latin typeface="+mj-ea"/>
              <a:ea typeface="+mj-ea"/>
            </a:endParaRPr>
          </a:p>
        </p:txBody>
      </p:sp>
      <p:sp>
        <p:nvSpPr>
          <p:cNvPr id="26631" name="AutoShape 7"/>
          <p:cNvSpPr>
            <a:spLocks noChangeArrowheads="1"/>
          </p:cNvSpPr>
          <p:nvPr/>
        </p:nvSpPr>
        <p:spPr bwMode="auto">
          <a:xfrm>
            <a:off x="4720801" y="4655167"/>
            <a:ext cx="3887788" cy="1008062"/>
          </a:xfrm>
          <a:prstGeom prst="wedgeRoundRectCallout">
            <a:avLst>
              <a:gd name="adj1" fmla="val -42444"/>
              <a:gd name="adj2" fmla="val -130787"/>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zh-CN" altLang="en-US" sz="2400" dirty="0">
                <a:effectLst>
                  <a:outerShdw blurRad="38100" dist="38100" dir="2700000" algn="tl">
                    <a:srgbClr val="FFFFFF"/>
                  </a:outerShdw>
                </a:effectLst>
                <a:latin typeface="+mj-ea"/>
                <a:ea typeface="+mj-ea"/>
              </a:rPr>
              <a:t>修改当前矩阵为我们期望的矩阵</a:t>
            </a:r>
            <a:endParaRPr lang="en-US" sz="2400" dirty="0">
              <a:effectLst>
                <a:outerShdw blurRad="38100" dist="38100" dir="2700000" algn="tl">
                  <a:srgbClr val="FFFFFF"/>
                </a:outerShdw>
              </a:effectLst>
              <a:latin typeface="+mj-ea"/>
              <a:ea typeface="+mj-ea"/>
            </a:endParaRPr>
          </a:p>
          <a:p>
            <a:pPr>
              <a:spcBef>
                <a:spcPct val="0"/>
              </a:spcBef>
            </a:pPr>
            <a:endParaRPr lang="en-US" sz="2400" dirty="0">
              <a:effectLst>
                <a:outerShdw blurRad="38100" dist="38100" dir="2700000" algn="tl">
                  <a:srgbClr val="FFFFFF"/>
                </a:outerShdw>
              </a:effectLst>
              <a:latin typeface="+mj-ea"/>
              <a:ea typeface="+mj-ea"/>
            </a:endParaRPr>
          </a:p>
        </p:txBody>
      </p:sp>
      <p:sp>
        <p:nvSpPr>
          <p:cNvPr id="26632" name="AutoShape 8"/>
          <p:cNvSpPr>
            <a:spLocks noChangeArrowheads="1"/>
          </p:cNvSpPr>
          <p:nvPr/>
        </p:nvSpPr>
        <p:spPr bwMode="auto">
          <a:xfrm>
            <a:off x="2540421" y="5799830"/>
            <a:ext cx="3816350" cy="892175"/>
          </a:xfrm>
          <a:prstGeom prst="wedgeRoundRectCallout">
            <a:avLst>
              <a:gd name="adj1" fmla="val -67722"/>
              <a:gd name="adj2" fmla="val -103560"/>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zh-CN" altLang="en-US" sz="2400" dirty="0">
                <a:effectLst>
                  <a:outerShdw blurRad="38100" dist="38100" dir="2700000" algn="tl">
                    <a:srgbClr val="FFFFFF"/>
                  </a:outerShdw>
                </a:effectLst>
                <a:latin typeface="+mj-ea"/>
                <a:ea typeface="+mj-ea"/>
              </a:rPr>
              <a:t>提供几何图元顶点在世界坐标系中的位置</a:t>
            </a:r>
            <a:endParaRPr lang="zh-CN" altLang="en-US" sz="2400" dirty="0">
              <a:effectLst>
                <a:outerShdw blurRad="38100" dist="38100" dir="2700000" algn="tl">
                  <a:srgbClr val="FFFFFF"/>
                </a:outerShdw>
              </a:effectLst>
              <a:latin typeface="+mj-ea"/>
              <a:ea typeface="+mj-ea"/>
            </a:endParaRPr>
          </a:p>
          <a:p>
            <a:pPr>
              <a:spcBef>
                <a:spcPct val="0"/>
              </a:spcBef>
            </a:pPr>
            <a:endParaRPr lang="en-US" sz="2400" dirty="0">
              <a:effectLst>
                <a:outerShdw blurRad="38100" dist="38100" dir="2700000" algn="tl">
                  <a:srgbClr val="FFFFFF"/>
                </a:outerShdw>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dissolve">
                                      <p:cBhvr>
                                        <p:cTn id="7" dur="500"/>
                                        <p:tgtEl>
                                          <p:spTgt spid="266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29"/>
                                        </p:tgtEl>
                                        <p:attrNameLst>
                                          <p:attrName>style.visibility</p:attrName>
                                        </p:attrNameLst>
                                      </p:cBhvr>
                                      <p:to>
                                        <p:strVal val="visible"/>
                                      </p:to>
                                    </p:set>
                                    <p:animEffect transition="in" filter="wipe(left)">
                                      <p:cBhvr>
                                        <p:cTn id="12" dur="500"/>
                                        <p:tgtEl>
                                          <p:spTgt spid="266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30"/>
                                        </p:tgtEl>
                                        <p:attrNameLst>
                                          <p:attrName>style.visibility</p:attrName>
                                        </p:attrNameLst>
                                      </p:cBhvr>
                                      <p:to>
                                        <p:strVal val="visible"/>
                                      </p:to>
                                    </p:set>
                                    <p:animEffect transition="in" filter="wipe(left)">
                                      <p:cBhvr>
                                        <p:cTn id="17" dur="500"/>
                                        <p:tgtEl>
                                          <p:spTgt spid="266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631"/>
                                        </p:tgtEl>
                                        <p:attrNameLst>
                                          <p:attrName>style.visibility</p:attrName>
                                        </p:attrNameLst>
                                      </p:cBhvr>
                                      <p:to>
                                        <p:strVal val="visible"/>
                                      </p:to>
                                    </p:set>
                                    <p:animEffect transition="in" filter="wipe(up)">
                                      <p:cBhvr>
                                        <p:cTn id="22" dur="500"/>
                                        <p:tgtEl>
                                          <p:spTgt spid="266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632"/>
                                        </p:tgtEl>
                                        <p:attrNameLst>
                                          <p:attrName>style.visibility</p:attrName>
                                        </p:attrNameLst>
                                      </p:cBhvr>
                                      <p:to>
                                        <p:strVal val="visible"/>
                                      </p:to>
                                    </p:set>
                                    <p:animEffect transition="in" filter="wipe(left)">
                                      <p:cBhvr>
                                        <p:cTn id="27" dur="500"/>
                                        <p:tgtEl>
                                          <p:spTgt spid="26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utoUpdateAnimBg="0"/>
      <p:bldP spid="26629" grpId="0" animBg="1" autoUpdateAnimBg="0"/>
      <p:bldP spid="26630" grpId="0" animBg="1" autoUpdateAnimBg="0"/>
      <p:bldP spid="26631" grpId="0" animBg="1" autoUpdateAnimBg="0"/>
      <p:bldP spid="26632"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OpenGL </a:t>
            </a:r>
            <a:r>
              <a:rPr lang="zh-CN" altLang="en-US" dirty="0"/>
              <a:t>虚拟摄像机</a:t>
            </a:r>
            <a:br>
              <a:rPr lang="en-US" altLang="zh-CN" dirty="0"/>
            </a:br>
            <a:r>
              <a:rPr lang="zh-CN" altLang="en-US" dirty="0"/>
              <a:t>的投影取景</a:t>
            </a:r>
            <a:endParaRPr lang="zh-CN" altLang="en-US" dirty="0"/>
          </a:p>
        </p:txBody>
      </p:sp>
      <p:sp>
        <p:nvSpPr>
          <p:cNvPr id="27651" name="Rectangle 3"/>
          <p:cNvSpPr>
            <a:spLocks noGrp="1" noChangeArrowheads="1"/>
          </p:cNvSpPr>
          <p:nvPr>
            <p:ph type="body" idx="1"/>
          </p:nvPr>
        </p:nvSpPr>
        <p:spPr>
          <a:xfrm>
            <a:off x="684213" y="1482725"/>
            <a:ext cx="8640762" cy="574675"/>
          </a:xfrm>
        </p:spPr>
        <p:txBody>
          <a:bodyPr/>
          <a:lstStyle/>
          <a:p>
            <a:r>
              <a:rPr lang="en-US" sz="2400" dirty="0"/>
              <a:t>OpenGL</a:t>
            </a:r>
            <a:r>
              <a:rPr lang="zh-CN" altLang="en-US" sz="2400" dirty="0"/>
              <a:t>投影取景的实现</a:t>
            </a:r>
            <a:r>
              <a:rPr lang="en-US" sz="2400" dirty="0">
                <a:latin typeface="黑体" panose="02010609060101010101" pitchFamily="49" charset="-122"/>
              </a:rPr>
              <a:t>——</a:t>
            </a:r>
            <a:r>
              <a:rPr lang="zh-CN" altLang="en-US" sz="2400" dirty="0"/>
              <a:t>设置视域体（视域四棱锥）</a:t>
            </a:r>
            <a:endParaRPr lang="zh-CN" altLang="en-US" sz="2400" dirty="0"/>
          </a:p>
        </p:txBody>
      </p:sp>
      <p:pic>
        <p:nvPicPr>
          <p:cNvPr id="27652" name="Picture 4"/>
          <p:cNvPicPr>
            <a:picLocks noChangeAspect="1" noChangeArrowheads="1"/>
          </p:cNvPicPr>
          <p:nvPr/>
        </p:nvPicPr>
        <p:blipFill>
          <a:blip r:embed="rId1">
            <a:lum contrast="30000"/>
            <a:extLst>
              <a:ext uri="{28A0092B-C50C-407E-A947-70E740481C1C}">
                <a14:useLocalDpi xmlns:a14="http://schemas.microsoft.com/office/drawing/2010/main" val="0"/>
              </a:ext>
            </a:extLst>
          </a:blip>
          <a:srcRect/>
          <a:stretch>
            <a:fillRect/>
          </a:stretch>
        </p:blipFill>
        <p:spPr bwMode="auto">
          <a:xfrm>
            <a:off x="2411413" y="2205038"/>
            <a:ext cx="6049962"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3" name="AutoShape 5"/>
          <p:cNvSpPr>
            <a:spLocks noChangeArrowheads="1"/>
          </p:cNvSpPr>
          <p:nvPr/>
        </p:nvSpPr>
        <p:spPr bwMode="auto">
          <a:xfrm>
            <a:off x="468313" y="1989138"/>
            <a:ext cx="4032250" cy="2519362"/>
          </a:xfrm>
          <a:prstGeom prst="wedgeRoundRectCallout">
            <a:avLst>
              <a:gd name="adj1" fmla="val 92282"/>
              <a:gd name="adj2" fmla="val -10301"/>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en-US" sz="2400" dirty="0">
                <a:effectLst>
                  <a:outerShdw blurRad="38100" dist="38100" dir="2700000" algn="tl">
                    <a:srgbClr val="FFFFFF"/>
                  </a:outerShdw>
                </a:effectLst>
                <a:latin typeface="+mj-ea"/>
                <a:ea typeface="+mj-ea"/>
              </a:rPr>
              <a:t>1. </a:t>
            </a:r>
            <a:r>
              <a:rPr lang="zh-CN" altLang="en-US" sz="2400" dirty="0">
                <a:effectLst>
                  <a:outerShdw blurRad="38100" dist="38100" dir="2700000" algn="tl">
                    <a:srgbClr val="FFFFFF"/>
                  </a:outerShdw>
                </a:effectLst>
                <a:latin typeface="+mj-ea"/>
                <a:ea typeface="+mj-ea"/>
              </a:rPr>
              <a:t>视域体为六面体；</a:t>
            </a:r>
            <a:endParaRPr lang="zh-CN" altLang="en-US" sz="2400" dirty="0">
              <a:effectLst>
                <a:outerShdw blurRad="38100" dist="38100" dir="2700000" algn="tl">
                  <a:srgbClr val="FFFFFF"/>
                </a:outerShdw>
              </a:effectLst>
              <a:latin typeface="+mj-ea"/>
              <a:ea typeface="+mj-ea"/>
            </a:endParaRPr>
          </a:p>
          <a:p>
            <a:pPr>
              <a:spcBef>
                <a:spcPct val="0"/>
              </a:spcBef>
            </a:pPr>
            <a:r>
              <a:rPr lang="en-US" sz="2400" dirty="0">
                <a:effectLst>
                  <a:outerShdw blurRad="38100" dist="38100" dir="2700000" algn="tl">
                    <a:srgbClr val="FFFFFF"/>
                  </a:outerShdw>
                </a:effectLst>
                <a:latin typeface="+mj-ea"/>
                <a:ea typeface="+mj-ea"/>
              </a:rPr>
              <a:t>2. </a:t>
            </a:r>
            <a:r>
              <a:rPr lang="zh-CN" altLang="en-US" sz="2400" dirty="0">
                <a:effectLst>
                  <a:outerShdw blurRad="38100" dist="38100" dir="2700000" algn="tl">
                    <a:srgbClr val="FFFFFF"/>
                  </a:outerShdw>
                </a:effectLst>
                <a:latin typeface="+mj-ea"/>
                <a:ea typeface="+mj-ea"/>
              </a:rPr>
              <a:t>摄像机投影取景变换由视域体决定，视域体会对三维场景进行</a:t>
            </a:r>
            <a:r>
              <a:rPr lang="zh-CN" altLang="en-US" sz="2400" dirty="0">
                <a:solidFill>
                  <a:schemeClr val="accent2"/>
                </a:solidFill>
                <a:effectLst>
                  <a:outerShdw blurRad="38100" dist="38100" dir="2700000" algn="tl">
                    <a:srgbClr val="000000"/>
                  </a:outerShdw>
                </a:effectLst>
                <a:latin typeface="+mj-ea"/>
                <a:ea typeface="+mj-ea"/>
              </a:rPr>
              <a:t>裁剪</a:t>
            </a:r>
            <a:r>
              <a:rPr lang="zh-CN" altLang="en-US" sz="2400" dirty="0">
                <a:effectLst>
                  <a:outerShdw blurRad="38100" dist="38100" dir="2700000" algn="tl">
                    <a:srgbClr val="FFFFFF"/>
                  </a:outerShdw>
                </a:effectLst>
                <a:latin typeface="+mj-ea"/>
                <a:ea typeface="+mj-ea"/>
              </a:rPr>
              <a:t>，因此只有位于视域体中的对象才能被观察到。</a:t>
            </a:r>
            <a:endParaRPr lang="en-US" sz="2400" dirty="0">
              <a:effectLst>
                <a:outerShdw blurRad="38100" dist="38100" dir="2700000" algn="tl">
                  <a:srgbClr val="FFFFFF"/>
                </a:outerShdw>
              </a:effectLst>
              <a:latin typeface="+mj-ea"/>
              <a:ea typeface="+mj-ea"/>
            </a:endParaRPr>
          </a:p>
          <a:p>
            <a:pPr>
              <a:spcBef>
                <a:spcPct val="0"/>
              </a:spcBef>
            </a:pPr>
            <a:endParaRPr lang="en-US" sz="2400" dirty="0">
              <a:effectLst>
                <a:outerShdw blurRad="38100" dist="38100" dir="2700000" algn="tl">
                  <a:srgbClr val="FFFFFF"/>
                </a:outerShdw>
              </a:effectLst>
              <a:latin typeface="+mj-ea"/>
              <a:ea typeface="+mj-ea"/>
            </a:endParaRPr>
          </a:p>
        </p:txBody>
      </p:sp>
      <p:sp>
        <p:nvSpPr>
          <p:cNvPr id="27654" name="AutoShape 6"/>
          <p:cNvSpPr>
            <a:spLocks noChangeArrowheads="1"/>
          </p:cNvSpPr>
          <p:nvPr/>
        </p:nvSpPr>
        <p:spPr bwMode="auto">
          <a:xfrm>
            <a:off x="4859338" y="5589588"/>
            <a:ext cx="2592387" cy="647700"/>
          </a:xfrm>
          <a:prstGeom prst="wedgeRoundRectCallout">
            <a:avLst>
              <a:gd name="adj1" fmla="val -86741"/>
              <a:gd name="adj2" fmla="val -146569"/>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zh-CN" altLang="en-US" sz="2400" dirty="0">
                <a:effectLst>
                  <a:outerShdw blurRad="38100" dist="38100" dir="2700000" algn="tl">
                    <a:srgbClr val="FFFFFF"/>
                  </a:outerShdw>
                </a:effectLst>
                <a:latin typeface="+mj-ea"/>
                <a:ea typeface="+mj-ea"/>
              </a:rPr>
              <a:t>投影方向</a:t>
            </a:r>
            <a:endParaRPr lang="zh-CN" altLang="en-US" sz="2400" dirty="0">
              <a:effectLst>
                <a:outerShdw blurRad="38100" dist="38100" dir="2700000" algn="tl">
                  <a:srgbClr val="FFFFFF"/>
                </a:outerShdw>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anim calcmode="lin" valueType="num">
                                      <p:cBhvr>
                                        <p:cTn id="7" dur="500" fill="hold"/>
                                        <p:tgtEl>
                                          <p:spTgt spid="27652"/>
                                        </p:tgtEl>
                                        <p:attrNameLst>
                                          <p:attrName>ppt_w</p:attrName>
                                        </p:attrNameLst>
                                      </p:cBhvr>
                                      <p:tavLst>
                                        <p:tav tm="0">
                                          <p:val>
                                            <p:fltVal val="0"/>
                                          </p:val>
                                        </p:tav>
                                        <p:tav tm="100000">
                                          <p:val>
                                            <p:strVal val="#ppt_w"/>
                                          </p:val>
                                        </p:tav>
                                      </p:tavLst>
                                    </p:anim>
                                    <p:anim calcmode="lin" valueType="num">
                                      <p:cBhvr>
                                        <p:cTn id="8" dur="500" fill="hold"/>
                                        <p:tgtEl>
                                          <p:spTgt spid="27652"/>
                                        </p:tgtEl>
                                        <p:attrNameLst>
                                          <p:attrName>ppt_h</p:attrName>
                                        </p:attrNameLst>
                                      </p:cBhvr>
                                      <p:tavLst>
                                        <p:tav tm="0">
                                          <p:val>
                                            <p:fltVal val="0"/>
                                          </p:val>
                                        </p:tav>
                                        <p:tav tm="100000">
                                          <p:val>
                                            <p:strVal val="#ppt_h"/>
                                          </p:val>
                                        </p:tav>
                                      </p:tavLst>
                                    </p:anim>
                                    <p:animEffect transition="in" filter="fade">
                                      <p:cBhvr>
                                        <p:cTn id="9" dur="500"/>
                                        <p:tgtEl>
                                          <p:spTgt spid="2765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27653"/>
                                        </p:tgtEl>
                                        <p:attrNameLst>
                                          <p:attrName>style.visibility</p:attrName>
                                        </p:attrNameLst>
                                      </p:cBhvr>
                                      <p:to>
                                        <p:strVal val="visible"/>
                                      </p:to>
                                    </p:set>
                                    <p:animEffect transition="in" filter="wipe(right)">
                                      <p:cBhvr>
                                        <p:cTn id="14" dur="500"/>
                                        <p:tgtEl>
                                          <p:spTgt spid="2765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7654"/>
                                        </p:tgtEl>
                                        <p:attrNameLst>
                                          <p:attrName>style.visibility</p:attrName>
                                        </p:attrNameLst>
                                      </p:cBhvr>
                                      <p:to>
                                        <p:strVal val="visible"/>
                                      </p:to>
                                    </p:set>
                                    <p:animEffect transition="in" filter="wipe(up)">
                                      <p:cBhvr>
                                        <p:cTn id="19" dur="500"/>
                                        <p:tgtEl>
                                          <p:spTgt spid="2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animBg="1" autoUpdateAnimBg="0"/>
      <p:bldP spid="27654"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OpenGL </a:t>
            </a:r>
            <a:r>
              <a:rPr lang="zh-CN" altLang="en-US" dirty="0"/>
              <a:t>虚拟摄像机</a:t>
            </a:r>
            <a:br>
              <a:rPr lang="en-US" altLang="zh-CN" dirty="0"/>
            </a:br>
            <a:r>
              <a:rPr lang="zh-CN" altLang="en-US" dirty="0"/>
              <a:t>的投影取景</a:t>
            </a:r>
            <a:endParaRPr lang="zh-CN" altLang="en-US" dirty="0"/>
          </a:p>
        </p:txBody>
      </p:sp>
      <p:sp>
        <p:nvSpPr>
          <p:cNvPr id="28675" name="Rectangle 3"/>
          <p:cNvSpPr>
            <a:spLocks noGrp="1" noChangeArrowheads="1"/>
          </p:cNvSpPr>
          <p:nvPr>
            <p:ph type="body" idx="1"/>
          </p:nvPr>
        </p:nvSpPr>
        <p:spPr>
          <a:xfrm>
            <a:off x="342106" y="1417638"/>
            <a:ext cx="8459787" cy="2159000"/>
          </a:xfrm>
        </p:spPr>
        <p:txBody>
          <a:bodyPr/>
          <a:lstStyle/>
          <a:p>
            <a:r>
              <a:rPr lang="en-US" sz="2800" dirty="0"/>
              <a:t>OpenGL</a:t>
            </a:r>
            <a:r>
              <a:rPr lang="zh-CN" altLang="en-US" sz="2800" dirty="0"/>
              <a:t>提供两种投影取景方式</a:t>
            </a:r>
            <a:r>
              <a:rPr lang="en-US" sz="2800" dirty="0">
                <a:latin typeface="黑体" panose="02010609060101010101" pitchFamily="49" charset="-122"/>
              </a:rPr>
              <a:t>——</a:t>
            </a:r>
            <a:r>
              <a:rPr lang="zh-CN" altLang="en-US" sz="2800" dirty="0"/>
              <a:t>正交投影、透视投影</a:t>
            </a:r>
            <a:endParaRPr lang="zh-CN" altLang="en-US" sz="2800" dirty="0"/>
          </a:p>
          <a:p>
            <a:r>
              <a:rPr lang="zh-CN" altLang="en-US" sz="2800" dirty="0"/>
              <a:t>正交投影</a:t>
            </a:r>
            <a:r>
              <a:rPr lang="en-US" sz="2800" dirty="0">
                <a:latin typeface="黑体" panose="02010609060101010101" pitchFamily="49" charset="-122"/>
              </a:rPr>
              <a:t>——</a:t>
            </a:r>
            <a:r>
              <a:rPr lang="zh-CN" altLang="en-US" sz="2800" dirty="0"/>
              <a:t>物距无穷大，可以理解为投影中心在无穷远处</a:t>
            </a:r>
            <a:endParaRPr lang="zh-CN" altLang="en-US" sz="2800" dirty="0"/>
          </a:p>
          <a:p>
            <a:pPr lvl="1"/>
            <a:r>
              <a:rPr lang="zh-CN" altLang="en-US" sz="2400" dirty="0"/>
              <a:t>模拟长焦镜头</a:t>
            </a:r>
            <a:endParaRPr lang="zh-CN" altLang="en-US" sz="2400" dirty="0"/>
          </a:p>
          <a:p>
            <a:pPr lvl="1"/>
            <a:r>
              <a:rPr lang="zh-CN" altLang="en-US" sz="2400" dirty="0"/>
              <a:t>优点：保持距离和形状</a:t>
            </a:r>
            <a:endParaRPr lang="zh-CN" altLang="en-US" sz="2400" dirty="0"/>
          </a:p>
          <a:p>
            <a:pPr lvl="1"/>
            <a:r>
              <a:rPr lang="zh-CN" altLang="en-US" sz="2400" dirty="0"/>
              <a:t>缺点：缺乏立体感（没有透视效果）</a:t>
            </a:r>
            <a:endParaRPr lang="zh-CN" altLang="en-US" sz="2400" dirty="0"/>
          </a:p>
          <a:p>
            <a:pPr lvl="1"/>
            <a:endParaRPr lang="zh-CN" altLang="en-US" sz="2400" dirty="0"/>
          </a:p>
          <a:p>
            <a:pPr lvl="1"/>
            <a:endParaRPr lang="zh-CN" altLang="en-US" sz="2400" dirty="0"/>
          </a:p>
          <a:p>
            <a:pPr lvl="1"/>
            <a:endParaRPr lang="zh-CN" altLang="en-US" dirty="0"/>
          </a:p>
          <a:p>
            <a:pPr lvl="1"/>
            <a:endParaRPr lang="zh-CN" altLang="en-US" dirty="0"/>
          </a:p>
          <a:p>
            <a:pPr lvl="1"/>
            <a:endParaRPr lang="zh-CN" altLang="en-US" dirty="0"/>
          </a:p>
          <a:p>
            <a:pPr lvl="1">
              <a:buFont typeface="Wingdings" panose="05000000000000000000" pitchFamily="2" charset="2"/>
              <a:buNone/>
            </a:pPr>
            <a:endParaRPr lang="zh-CN" altLang="en-US" dirty="0"/>
          </a:p>
        </p:txBody>
      </p:sp>
      <p:pic>
        <p:nvPicPr>
          <p:cNvPr id="28676" name="Picture 4"/>
          <p:cNvPicPr>
            <a:picLocks noChangeAspect="1" noChangeArrowheads="1"/>
          </p:cNvPicPr>
          <p:nvPr/>
        </p:nvPicPr>
        <p:blipFill>
          <a:blip r:embed="rId1" cstate="print">
            <a:lum contrast="24000"/>
            <a:extLst>
              <a:ext uri="{28A0092B-C50C-407E-A947-70E740481C1C}">
                <a14:useLocalDpi xmlns:a14="http://schemas.microsoft.com/office/drawing/2010/main" val="0"/>
              </a:ext>
            </a:extLst>
          </a:blip>
          <a:srcRect/>
          <a:stretch>
            <a:fillRect/>
          </a:stretch>
        </p:blipFill>
        <p:spPr bwMode="auto">
          <a:xfrm>
            <a:off x="5614988" y="2852738"/>
            <a:ext cx="3529012" cy="297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7" name="AutoShape 5"/>
          <p:cNvSpPr>
            <a:spLocks noChangeArrowheads="1"/>
          </p:cNvSpPr>
          <p:nvPr/>
        </p:nvSpPr>
        <p:spPr bwMode="auto">
          <a:xfrm>
            <a:off x="924109" y="5373216"/>
            <a:ext cx="4284662" cy="1223962"/>
          </a:xfrm>
          <a:prstGeom prst="wedgeRoundRectCallout">
            <a:avLst>
              <a:gd name="adj1" fmla="val 97204"/>
              <a:gd name="adj2" fmla="val -181000"/>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zh-CN" altLang="en-US" sz="2400" dirty="0">
                <a:effectLst>
                  <a:outerShdw blurRad="38100" dist="38100" dir="2700000" algn="tl">
                    <a:srgbClr val="FFFFFF"/>
                  </a:outerShdw>
                </a:effectLst>
                <a:latin typeface="+mj-ea"/>
                <a:ea typeface="+mj-ea"/>
              </a:rPr>
              <a:t>正交投影的视域体为平行六面体，也即长方体；</a:t>
            </a:r>
            <a:endParaRPr lang="zh-CN" altLang="en-US" sz="2400" dirty="0">
              <a:effectLst>
                <a:outerShdw blurRad="38100" dist="38100" dir="2700000" algn="tl">
                  <a:srgbClr val="FFFFFF"/>
                </a:outerShdw>
              </a:effectLst>
              <a:latin typeface="+mj-ea"/>
              <a:ea typeface="+mj-ea"/>
            </a:endParaRPr>
          </a:p>
          <a:p>
            <a:pPr>
              <a:spcBef>
                <a:spcPct val="0"/>
              </a:spcBef>
            </a:pPr>
            <a:endParaRPr lang="en-US" sz="2400" dirty="0">
              <a:effectLst>
                <a:outerShdw blurRad="38100" dist="38100" dir="2700000" algn="tl">
                  <a:srgbClr val="FFFFFF"/>
                </a:outerShdw>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 calcmode="lin" valueType="num">
                                      <p:cBhvr additive="base">
                                        <p:cTn id="7" dur="500" fill="hold"/>
                                        <p:tgtEl>
                                          <p:spTgt spid="28676"/>
                                        </p:tgtEl>
                                        <p:attrNameLst>
                                          <p:attrName>ppt_x</p:attrName>
                                        </p:attrNameLst>
                                      </p:cBhvr>
                                      <p:tavLst>
                                        <p:tav tm="0">
                                          <p:val>
                                            <p:strVal val="1+#ppt_w/2"/>
                                          </p:val>
                                        </p:tav>
                                        <p:tav tm="100000">
                                          <p:val>
                                            <p:strVal val="#ppt_x"/>
                                          </p:val>
                                        </p:tav>
                                      </p:tavLst>
                                    </p:anim>
                                    <p:anim calcmode="lin" valueType="num">
                                      <p:cBhvr additive="base">
                                        <p:cTn id="8" dur="500" fill="hold"/>
                                        <p:tgtEl>
                                          <p:spTgt spid="286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wipe(right)">
                                      <p:cBhvr>
                                        <p:cTn id="13"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OpenGL </a:t>
            </a:r>
            <a:r>
              <a:rPr lang="zh-CN" altLang="en-US" dirty="0"/>
              <a:t>虚拟摄像机</a:t>
            </a:r>
            <a:br>
              <a:rPr lang="en-US" altLang="zh-CN" dirty="0"/>
            </a:br>
            <a:r>
              <a:rPr lang="zh-CN" altLang="en-US" dirty="0"/>
              <a:t>的投影取景</a:t>
            </a:r>
            <a:endParaRPr lang="zh-CN" altLang="en-US" dirty="0"/>
          </a:p>
        </p:txBody>
      </p:sp>
      <p:sp>
        <p:nvSpPr>
          <p:cNvPr id="29699" name="Rectangle 3"/>
          <p:cNvSpPr>
            <a:spLocks noGrp="1" noChangeArrowheads="1"/>
          </p:cNvSpPr>
          <p:nvPr>
            <p:ph type="body" idx="1"/>
          </p:nvPr>
        </p:nvSpPr>
        <p:spPr>
          <a:xfrm>
            <a:off x="457200" y="1600200"/>
            <a:ext cx="8459787" cy="4392612"/>
          </a:xfrm>
        </p:spPr>
        <p:txBody>
          <a:bodyPr/>
          <a:lstStyle/>
          <a:p>
            <a:r>
              <a:rPr lang="en-US" sz="2400" dirty="0"/>
              <a:t>OpenGL</a:t>
            </a:r>
            <a:r>
              <a:rPr lang="zh-CN" altLang="en-US" sz="2400" dirty="0"/>
              <a:t>的正交投影变换</a:t>
            </a:r>
            <a:endParaRPr lang="zh-CN" altLang="en-US" sz="2400" dirty="0"/>
          </a:p>
          <a:p>
            <a:pPr lvl="1"/>
            <a:r>
              <a:rPr lang="zh-CN" altLang="en-US" sz="2000" dirty="0"/>
              <a:t>通过六个参数设定正交视域体</a:t>
            </a:r>
            <a:endParaRPr lang="zh-CN" altLang="en-US" sz="2000" dirty="0"/>
          </a:p>
          <a:p>
            <a:pPr lvl="1"/>
            <a:r>
              <a:rPr lang="en-US" sz="2000" dirty="0"/>
              <a:t>void </a:t>
            </a:r>
            <a:r>
              <a:rPr lang="en-US" sz="2000" dirty="0" err="1"/>
              <a:t>glOrtho</a:t>
            </a:r>
            <a:r>
              <a:rPr lang="en-US" sz="2000" dirty="0"/>
              <a:t> ( </a:t>
            </a:r>
            <a:r>
              <a:rPr lang="en-US" sz="2000" dirty="0" err="1"/>
              <a:t>GLdouble</a:t>
            </a:r>
            <a:r>
              <a:rPr lang="en-US" sz="2000" dirty="0"/>
              <a:t> left, </a:t>
            </a:r>
            <a:r>
              <a:rPr lang="en-US" sz="2000" dirty="0" err="1"/>
              <a:t>GLdouble</a:t>
            </a:r>
            <a:r>
              <a:rPr lang="en-US" sz="2000" dirty="0"/>
              <a:t> right, </a:t>
            </a:r>
            <a:endParaRPr lang="en-US" sz="2000" dirty="0"/>
          </a:p>
          <a:p>
            <a:pPr lvl="1">
              <a:buFont typeface="Wingdings" panose="05000000000000000000" pitchFamily="2" charset="2"/>
              <a:buNone/>
            </a:pPr>
            <a:r>
              <a:rPr lang="en-US" sz="2000" dirty="0"/>
              <a:t>                               </a:t>
            </a:r>
            <a:r>
              <a:rPr lang="en-US" sz="2000" dirty="0" err="1"/>
              <a:t>GLdoublt</a:t>
            </a:r>
            <a:r>
              <a:rPr lang="en-US" sz="2000" dirty="0"/>
              <a:t> bottom, </a:t>
            </a:r>
            <a:r>
              <a:rPr lang="en-US" sz="2000" dirty="0" err="1"/>
              <a:t>GLdouble</a:t>
            </a:r>
            <a:r>
              <a:rPr lang="en-US" sz="2000" dirty="0"/>
              <a:t> top, </a:t>
            </a:r>
            <a:endParaRPr lang="en-US" sz="2000" dirty="0"/>
          </a:p>
          <a:p>
            <a:pPr lvl="1">
              <a:buFont typeface="Wingdings" panose="05000000000000000000" pitchFamily="2" charset="2"/>
              <a:buNone/>
            </a:pPr>
            <a:r>
              <a:rPr lang="en-US" sz="2000" dirty="0"/>
              <a:t>                               </a:t>
            </a:r>
            <a:r>
              <a:rPr lang="en-US" sz="2000" dirty="0" err="1"/>
              <a:t>GLdouble</a:t>
            </a:r>
            <a:r>
              <a:rPr lang="en-US" sz="2000" dirty="0"/>
              <a:t> near, </a:t>
            </a:r>
            <a:r>
              <a:rPr lang="en-US" sz="2000" dirty="0" err="1"/>
              <a:t>GLdouble</a:t>
            </a:r>
            <a:r>
              <a:rPr lang="en-US" sz="2000" dirty="0"/>
              <a:t> far    )</a:t>
            </a:r>
            <a:endParaRPr lang="en-US" sz="2000" dirty="0"/>
          </a:p>
          <a:p>
            <a:pPr lvl="1">
              <a:buFont typeface="Wingdings" panose="05000000000000000000" pitchFamily="2" charset="2"/>
              <a:buNone/>
            </a:pPr>
            <a:r>
              <a:rPr lang="zh-CN" altLang="en-US" sz="2000" dirty="0"/>
              <a:t>     其中：</a:t>
            </a:r>
            <a:endParaRPr lang="zh-CN" altLang="en-US" sz="2000" dirty="0"/>
          </a:p>
          <a:p>
            <a:pPr lvl="1">
              <a:buFont typeface="Wingdings" panose="05000000000000000000" pitchFamily="2" charset="2"/>
              <a:buNone/>
            </a:pPr>
            <a:r>
              <a:rPr lang="zh-CN" altLang="en-US" sz="2000" dirty="0"/>
              <a:t>           参数必须满足的约束条件：</a:t>
            </a:r>
            <a:endParaRPr lang="zh-CN" altLang="en-US" sz="2000" dirty="0"/>
          </a:p>
          <a:p>
            <a:pPr lvl="1">
              <a:buFont typeface="Wingdings" panose="05000000000000000000" pitchFamily="2" charset="2"/>
              <a:buNone/>
            </a:pPr>
            <a:r>
              <a:rPr lang="en-US" sz="2000" dirty="0"/>
              <a:t>                 right &gt; left ,  top &gt; bottom,  far &gt; near</a:t>
            </a:r>
            <a:endParaRPr lang="en-US" sz="2000" dirty="0"/>
          </a:p>
          <a:p>
            <a:pPr lvl="1">
              <a:buFont typeface="Wingdings" panose="05000000000000000000" pitchFamily="2" charset="2"/>
              <a:buNone/>
            </a:pPr>
            <a:r>
              <a:rPr lang="en-US" sz="2000" dirty="0"/>
              <a:t>           </a:t>
            </a:r>
            <a:r>
              <a:rPr lang="en-US" sz="2000" dirty="0" err="1"/>
              <a:t>glOrtho</a:t>
            </a:r>
            <a:r>
              <a:rPr lang="zh-CN" altLang="en-US" sz="2000" dirty="0"/>
              <a:t>的二维简化版本 </a:t>
            </a:r>
            <a:r>
              <a:rPr lang="en-US" sz="2000" dirty="0"/>
              <a:t>(</a:t>
            </a:r>
            <a:r>
              <a:rPr lang="zh-CN" altLang="en-US" sz="2000" dirty="0"/>
              <a:t>相当于</a:t>
            </a:r>
            <a:r>
              <a:rPr lang="en-US" sz="2000" dirty="0"/>
              <a:t>near = -1, far = 1)    </a:t>
            </a:r>
            <a:endParaRPr lang="en-US" sz="2000" dirty="0"/>
          </a:p>
          <a:p>
            <a:pPr lvl="1">
              <a:buFont typeface="Wingdings" panose="05000000000000000000" pitchFamily="2" charset="2"/>
              <a:buNone/>
            </a:pPr>
            <a:r>
              <a:rPr lang="en-US" sz="2000" dirty="0"/>
              <a:t>               void gluOrtho2D ( </a:t>
            </a:r>
            <a:r>
              <a:rPr lang="en-US" sz="2000" dirty="0" err="1"/>
              <a:t>GLdouble</a:t>
            </a:r>
            <a:r>
              <a:rPr lang="en-US" sz="2000" dirty="0"/>
              <a:t> left, </a:t>
            </a:r>
            <a:r>
              <a:rPr lang="en-US" sz="2000" dirty="0" err="1"/>
              <a:t>GLdouble</a:t>
            </a:r>
            <a:r>
              <a:rPr lang="en-US" sz="2000" dirty="0"/>
              <a:t> right, </a:t>
            </a:r>
            <a:endParaRPr lang="en-US" sz="2000" dirty="0"/>
          </a:p>
          <a:p>
            <a:pPr lvl="1">
              <a:buFont typeface="Wingdings" panose="05000000000000000000" pitchFamily="2" charset="2"/>
              <a:buNone/>
            </a:pPr>
            <a:r>
              <a:rPr lang="en-US" sz="2000" dirty="0"/>
              <a:t>                                               </a:t>
            </a:r>
            <a:r>
              <a:rPr lang="en-US" sz="2000" dirty="0" err="1"/>
              <a:t>GLdoublt</a:t>
            </a:r>
            <a:r>
              <a:rPr lang="en-US" sz="2000" dirty="0"/>
              <a:t> bottom, </a:t>
            </a:r>
            <a:r>
              <a:rPr lang="en-US" sz="2000" dirty="0" err="1"/>
              <a:t>GLdouble</a:t>
            </a:r>
            <a:r>
              <a:rPr lang="en-US" sz="2000" dirty="0"/>
              <a:t> top)</a:t>
            </a:r>
            <a:endParaRPr lang="zh-CN" altLang="en-US" sz="2000" dirty="0"/>
          </a:p>
          <a:p>
            <a:endParaRPr lang="zh-CN" altLang="en-US" sz="1600" dirty="0">
              <a:solidFill>
                <a:schemeClr val="folHlink"/>
              </a:solidFill>
            </a:endParaRPr>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OpenGL </a:t>
            </a:r>
            <a:r>
              <a:rPr lang="zh-CN" altLang="en-US" dirty="0"/>
              <a:t>虚拟摄像机</a:t>
            </a:r>
            <a:br>
              <a:rPr lang="en-US" altLang="zh-CN" dirty="0"/>
            </a:br>
            <a:r>
              <a:rPr lang="zh-CN" altLang="en-US" dirty="0"/>
              <a:t>的投影取景</a:t>
            </a:r>
            <a:endParaRPr lang="zh-CN" altLang="en-US" dirty="0"/>
          </a:p>
        </p:txBody>
      </p:sp>
      <p:sp>
        <p:nvSpPr>
          <p:cNvPr id="30723" name="Rectangle 3"/>
          <p:cNvSpPr>
            <a:spLocks noGrp="1" noChangeArrowheads="1"/>
          </p:cNvSpPr>
          <p:nvPr>
            <p:ph type="body" idx="1"/>
          </p:nvPr>
        </p:nvSpPr>
        <p:spPr>
          <a:xfrm>
            <a:off x="707231" y="1462881"/>
            <a:ext cx="7945437" cy="503237"/>
          </a:xfrm>
        </p:spPr>
        <p:txBody>
          <a:bodyPr/>
          <a:lstStyle/>
          <a:p>
            <a:r>
              <a:rPr lang="en-US" dirty="0" err="1"/>
              <a:t>glOrtho</a:t>
            </a:r>
            <a:r>
              <a:rPr lang="en-US" dirty="0"/>
              <a:t>()</a:t>
            </a:r>
            <a:r>
              <a:rPr lang="zh-CN" altLang="en-US" dirty="0"/>
              <a:t>中各参数的几何意义</a:t>
            </a:r>
            <a:endParaRPr lang="zh-CN" altLang="en-US" dirty="0"/>
          </a:p>
        </p:txBody>
      </p:sp>
      <p:pic>
        <p:nvPicPr>
          <p:cNvPr id="30724"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03350" y="2133600"/>
            <a:ext cx="6553200" cy="399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anim calcmode="lin" valueType="num">
                                      <p:cBhvr>
                                        <p:cTn id="7" dur="500" fill="hold"/>
                                        <p:tgtEl>
                                          <p:spTgt spid="30724"/>
                                        </p:tgtEl>
                                        <p:attrNameLst>
                                          <p:attrName>ppt_w</p:attrName>
                                        </p:attrNameLst>
                                      </p:cBhvr>
                                      <p:tavLst>
                                        <p:tav tm="0">
                                          <p:val>
                                            <p:fltVal val="0"/>
                                          </p:val>
                                        </p:tav>
                                        <p:tav tm="100000">
                                          <p:val>
                                            <p:strVal val="#ppt_w"/>
                                          </p:val>
                                        </p:tav>
                                      </p:tavLst>
                                    </p:anim>
                                    <p:anim calcmode="lin" valueType="num">
                                      <p:cBhvr>
                                        <p:cTn id="8" dur="500" fill="hold"/>
                                        <p:tgtEl>
                                          <p:spTgt spid="30724"/>
                                        </p:tgtEl>
                                        <p:attrNameLst>
                                          <p:attrName>ppt_h</p:attrName>
                                        </p:attrNameLst>
                                      </p:cBhvr>
                                      <p:tavLst>
                                        <p:tav tm="0">
                                          <p:val>
                                            <p:fltVal val="0"/>
                                          </p:val>
                                        </p:tav>
                                        <p:tav tm="100000">
                                          <p:val>
                                            <p:strVal val="#ppt_h"/>
                                          </p:val>
                                        </p:tav>
                                      </p:tavLst>
                                    </p:anim>
                                    <p:animEffect transition="in" filter="fade">
                                      <p:cBhvr>
                                        <p:cTn id="9"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OpenGL </a:t>
            </a:r>
            <a:r>
              <a:rPr lang="zh-CN" altLang="en-US" dirty="0"/>
              <a:t>虚拟摄像机</a:t>
            </a:r>
            <a:br>
              <a:rPr lang="en-US" altLang="zh-CN" dirty="0"/>
            </a:br>
            <a:r>
              <a:rPr lang="zh-CN" altLang="en-US" dirty="0"/>
              <a:t>的投影取景</a:t>
            </a:r>
            <a:endParaRPr lang="zh-CN" altLang="en-US" dirty="0"/>
          </a:p>
        </p:txBody>
      </p:sp>
      <p:sp>
        <p:nvSpPr>
          <p:cNvPr id="31747" name="Rectangle 3"/>
          <p:cNvSpPr>
            <a:spLocks noGrp="1" noChangeArrowheads="1"/>
          </p:cNvSpPr>
          <p:nvPr>
            <p:ph type="body" idx="1"/>
          </p:nvPr>
        </p:nvSpPr>
        <p:spPr>
          <a:xfrm>
            <a:off x="685800" y="1412876"/>
            <a:ext cx="7848600" cy="1655762"/>
          </a:xfrm>
        </p:spPr>
        <p:txBody>
          <a:bodyPr/>
          <a:lstStyle/>
          <a:p>
            <a:r>
              <a:rPr lang="en-US" sz="2800" dirty="0"/>
              <a:t>OpenGL</a:t>
            </a:r>
            <a:r>
              <a:rPr lang="zh-CN" altLang="en-US" sz="2800" dirty="0"/>
              <a:t>的透视投影变换</a:t>
            </a:r>
            <a:endParaRPr lang="zh-CN" altLang="en-US" sz="2800" dirty="0"/>
          </a:p>
          <a:p>
            <a:pPr lvl="1"/>
            <a:r>
              <a:rPr lang="zh-CN" altLang="en-US" sz="2400" dirty="0"/>
              <a:t>模拟各种透视镜头（广角、</a:t>
            </a:r>
            <a:r>
              <a:rPr lang="en-US" sz="2400" dirty="0"/>
              <a:t>... </a:t>
            </a:r>
            <a:r>
              <a:rPr lang="zh-CN" altLang="en-US" sz="2400" dirty="0"/>
              <a:t>）</a:t>
            </a:r>
            <a:endParaRPr lang="zh-CN" altLang="en-US" sz="2400" dirty="0"/>
          </a:p>
          <a:p>
            <a:pPr lvl="1"/>
            <a:r>
              <a:rPr lang="zh-CN" altLang="en-US" sz="2400" dirty="0"/>
              <a:t>优点：具有立体感（透视效果）</a:t>
            </a:r>
            <a:endParaRPr lang="zh-CN" altLang="en-US" sz="2400" dirty="0"/>
          </a:p>
          <a:p>
            <a:pPr lvl="1"/>
            <a:r>
              <a:rPr lang="zh-CN" altLang="en-US" sz="2400" dirty="0"/>
              <a:t>缺点：不保持距离和形状（近大远小）</a:t>
            </a:r>
            <a:endParaRPr lang="zh-CN" altLang="en-US" sz="2400" dirty="0"/>
          </a:p>
          <a:p>
            <a:pPr lvl="2"/>
            <a:endParaRPr lang="zh-CN" altLang="en-US" sz="2000" dirty="0"/>
          </a:p>
          <a:p>
            <a:pPr lvl="2"/>
            <a:endParaRPr lang="zh-CN" altLang="en-US" sz="2000" dirty="0"/>
          </a:p>
          <a:p>
            <a:pPr lvl="2"/>
            <a:endParaRPr lang="zh-CN" altLang="en-US" dirty="0"/>
          </a:p>
          <a:p>
            <a:pPr lvl="2"/>
            <a:endParaRPr lang="zh-CN" altLang="en-US" dirty="0"/>
          </a:p>
          <a:p>
            <a:pPr lvl="2"/>
            <a:endParaRPr lang="zh-CN" altLang="en-US" dirty="0"/>
          </a:p>
          <a:p>
            <a:pPr lvl="2">
              <a:buFont typeface="Wingdings" panose="05000000000000000000" pitchFamily="2" charset="2"/>
              <a:buNone/>
            </a:pPr>
            <a:endParaRPr lang="zh-CN" altLang="en-US" dirty="0"/>
          </a:p>
        </p:txBody>
      </p:sp>
      <p:pic>
        <p:nvPicPr>
          <p:cNvPr id="31748" name="Picture 4"/>
          <p:cNvPicPr>
            <a:picLocks noChangeAspect="1" noChangeArrowheads="1"/>
          </p:cNvPicPr>
          <p:nvPr/>
        </p:nvPicPr>
        <p:blipFill>
          <a:blip r:embed="rId1">
            <a:lum contrast="30000"/>
            <a:extLst>
              <a:ext uri="{28A0092B-C50C-407E-A947-70E740481C1C}">
                <a14:useLocalDpi xmlns:a14="http://schemas.microsoft.com/office/drawing/2010/main" val="0"/>
              </a:ext>
            </a:extLst>
          </a:blip>
          <a:srcRect/>
          <a:stretch>
            <a:fillRect/>
          </a:stretch>
        </p:blipFill>
        <p:spPr bwMode="auto">
          <a:xfrm>
            <a:off x="4248150" y="3393583"/>
            <a:ext cx="4895850" cy="320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9" name="AutoShape 5"/>
          <p:cNvSpPr>
            <a:spLocks noChangeArrowheads="1"/>
          </p:cNvSpPr>
          <p:nvPr/>
        </p:nvSpPr>
        <p:spPr bwMode="auto">
          <a:xfrm>
            <a:off x="539750" y="3429000"/>
            <a:ext cx="3527425" cy="2303463"/>
          </a:xfrm>
          <a:prstGeom prst="wedgeRoundRectCallout">
            <a:avLst>
              <a:gd name="adj1" fmla="val 119083"/>
              <a:gd name="adj2" fmla="val -1208"/>
              <a:gd name="adj3" fmla="val 16667"/>
            </a:avLst>
          </a:prstGeom>
          <a:solidFill>
            <a:schemeClr val="accent2">
              <a:lumMod val="20000"/>
              <a:lumOff val="80000"/>
            </a:schemeClr>
          </a:solidFill>
          <a:ln w="9525" cmpd="sng">
            <a:solidFill>
              <a:schemeClr val="tx1"/>
            </a:solidFill>
            <a:miter lim="800000"/>
          </a:ln>
          <a:effectLst/>
        </p:spPr>
        <p:txBody>
          <a:bodyPr/>
          <a:lstStyle>
            <a:lvl1pPr marL="304800" indent="-304800" algn="l" eaLnBrk="0" hangingPunct="0">
              <a:defRPr sz="1600">
                <a:solidFill>
                  <a:schemeClr val="tx1"/>
                </a:solidFill>
                <a:latin typeface="Arial" panose="020B0604020202020204" pitchFamily="34" charset="0"/>
              </a:defRPr>
            </a:lvl1pPr>
            <a:lvl2pPr marL="762000" indent="-304800" algn="l" eaLnBrk="0" hangingPunct="0">
              <a:defRPr sz="1600">
                <a:solidFill>
                  <a:schemeClr val="tx1"/>
                </a:solidFill>
                <a:latin typeface="Arial" panose="020B0604020202020204" pitchFamily="34" charset="0"/>
              </a:defRPr>
            </a:lvl2pPr>
            <a:lvl3pPr marL="1219200" indent="-304800" algn="l" eaLnBrk="0" hangingPunct="0">
              <a:defRPr sz="1600">
                <a:solidFill>
                  <a:schemeClr val="tx1"/>
                </a:solidFill>
                <a:latin typeface="Arial" panose="020B0604020202020204" pitchFamily="34" charset="0"/>
              </a:defRPr>
            </a:lvl3pPr>
            <a:lvl4pPr marL="1676400" indent="-304800" algn="l" eaLnBrk="0" hangingPunct="0">
              <a:defRPr sz="1600">
                <a:solidFill>
                  <a:schemeClr val="tx1"/>
                </a:solidFill>
                <a:latin typeface="Arial" panose="020B0604020202020204" pitchFamily="34" charset="0"/>
              </a:defRPr>
            </a:lvl4pPr>
            <a:lvl5pPr marL="2133600" indent="-304800" algn="l" eaLnBrk="0" hangingPunct="0">
              <a:defRPr sz="1600">
                <a:solidFill>
                  <a:schemeClr val="tx1"/>
                </a:solidFill>
                <a:latin typeface="Arial" panose="020B0604020202020204" pitchFamily="34" charset="0"/>
              </a:defRPr>
            </a:lvl5pPr>
            <a:lvl6pPr marL="2590800" indent="-3048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3048000" indent="-3048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505200" indent="-3048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962400" indent="-3048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eaLnBrk="1" hangingPunct="1">
              <a:spcBef>
                <a:spcPct val="0"/>
              </a:spcBef>
              <a:buFont typeface="Arial" panose="020B0604020202020204" pitchFamily="34" charset="0"/>
              <a:buAutoNum type="arabicPeriod"/>
            </a:pPr>
            <a:r>
              <a:rPr lang="zh-CN" altLang="en-US" sz="2400" dirty="0">
                <a:effectLst>
                  <a:outerShdw blurRad="38100" dist="38100" dir="2700000" algn="tl">
                    <a:srgbClr val="FFFFFF"/>
                  </a:outerShdw>
                </a:effectLst>
                <a:latin typeface="+mj-lt"/>
                <a:ea typeface="+mj-ea"/>
              </a:rPr>
              <a:t>投影平面可以设置在投影中心与前裁剪面之间的任何位置</a:t>
            </a:r>
            <a:endParaRPr lang="zh-CN" altLang="en-US" sz="2400" dirty="0">
              <a:effectLst>
                <a:outerShdw blurRad="38100" dist="38100" dir="2700000" algn="tl">
                  <a:srgbClr val="FFFFFF"/>
                </a:outerShdw>
              </a:effectLst>
              <a:latin typeface="+mj-lt"/>
              <a:ea typeface="+mj-ea"/>
            </a:endParaRPr>
          </a:p>
          <a:p>
            <a:pPr eaLnBrk="1" hangingPunct="1">
              <a:spcBef>
                <a:spcPct val="0"/>
              </a:spcBef>
              <a:buFont typeface="Arial" panose="020B0604020202020204" pitchFamily="34" charset="0"/>
              <a:buAutoNum type="arabicPeriod"/>
            </a:pPr>
            <a:r>
              <a:rPr lang="zh-CN" altLang="en-US" sz="2400" dirty="0">
                <a:effectLst>
                  <a:outerShdw blurRad="38100" dist="38100" dir="2700000" algn="tl">
                    <a:srgbClr val="FFFFFF"/>
                  </a:outerShdw>
                </a:effectLst>
                <a:latin typeface="+mj-lt"/>
                <a:ea typeface="+mj-ea"/>
              </a:rPr>
              <a:t>投影中心通常也称为视点</a:t>
            </a:r>
            <a:endParaRPr lang="zh-CN" altLang="en-US" sz="2400" dirty="0">
              <a:effectLst>
                <a:outerShdw blurRad="38100" dist="38100" dir="2700000" algn="tl">
                  <a:srgbClr val="FFFFFF"/>
                </a:outerShdw>
              </a:effectLst>
              <a:latin typeface="+mj-lt"/>
              <a:ea typeface="+mj-ea"/>
            </a:endParaRPr>
          </a:p>
          <a:p>
            <a:pPr eaLnBrk="1" hangingPunct="1">
              <a:spcBef>
                <a:spcPct val="0"/>
              </a:spcBef>
            </a:pPr>
            <a:endParaRPr lang="en-US" sz="2400" dirty="0">
              <a:effectLst>
                <a:outerShdw blurRad="38100" dist="38100" dir="2700000" algn="tl">
                  <a:srgbClr val="FFFFFF"/>
                </a:outerShdw>
              </a:effectLst>
              <a:latin typeface="+mj-lt"/>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p:cTn id="7" dur="500" fill="hold"/>
                                        <p:tgtEl>
                                          <p:spTgt spid="31748"/>
                                        </p:tgtEl>
                                        <p:attrNameLst>
                                          <p:attrName>ppt_w</p:attrName>
                                        </p:attrNameLst>
                                      </p:cBhvr>
                                      <p:tavLst>
                                        <p:tav tm="0">
                                          <p:val>
                                            <p:fltVal val="0"/>
                                          </p:val>
                                        </p:tav>
                                        <p:tav tm="100000">
                                          <p:val>
                                            <p:strVal val="#ppt_w"/>
                                          </p:val>
                                        </p:tav>
                                      </p:tavLst>
                                    </p:anim>
                                    <p:anim calcmode="lin" valueType="num">
                                      <p:cBhvr>
                                        <p:cTn id="8" dur="500" fill="hold"/>
                                        <p:tgtEl>
                                          <p:spTgt spid="31748"/>
                                        </p:tgtEl>
                                        <p:attrNameLst>
                                          <p:attrName>ppt_h</p:attrName>
                                        </p:attrNameLst>
                                      </p:cBhvr>
                                      <p:tavLst>
                                        <p:tav tm="0">
                                          <p:val>
                                            <p:fltVal val="0"/>
                                          </p:val>
                                        </p:tav>
                                        <p:tav tm="100000">
                                          <p:val>
                                            <p:strVal val="#ppt_h"/>
                                          </p:val>
                                        </p:tav>
                                      </p:tavLst>
                                    </p:anim>
                                    <p:animEffect transition="in" filter="fade">
                                      <p:cBhvr>
                                        <p:cTn id="9" dur="500"/>
                                        <p:tgtEl>
                                          <p:spTgt spid="3174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31749"/>
                                        </p:tgtEl>
                                        <p:attrNameLst>
                                          <p:attrName>style.visibility</p:attrName>
                                        </p:attrNameLst>
                                      </p:cBhvr>
                                      <p:to>
                                        <p:strVal val="visible"/>
                                      </p:to>
                                    </p:set>
                                    <p:animEffect transition="in" filter="wipe(right)">
                                      <p:cBhvr>
                                        <p:cTn id="14" dur="500"/>
                                        <p:tgtEl>
                                          <p:spTgt spid="3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OpenGL </a:t>
            </a:r>
            <a:r>
              <a:rPr lang="zh-CN" altLang="en-US" dirty="0"/>
              <a:t>虚拟摄像机</a:t>
            </a:r>
            <a:br>
              <a:rPr lang="en-US" altLang="zh-CN" dirty="0"/>
            </a:br>
            <a:r>
              <a:rPr lang="zh-CN" altLang="en-US" dirty="0"/>
              <a:t>的投影取景</a:t>
            </a:r>
            <a:endParaRPr lang="zh-CN" altLang="en-US" dirty="0"/>
          </a:p>
        </p:txBody>
      </p:sp>
      <p:sp>
        <p:nvSpPr>
          <p:cNvPr id="32771" name="Rectangle 3"/>
          <p:cNvSpPr>
            <a:spLocks noGrp="1" noChangeArrowheads="1"/>
          </p:cNvSpPr>
          <p:nvPr>
            <p:ph type="body" idx="1"/>
          </p:nvPr>
        </p:nvSpPr>
        <p:spPr>
          <a:xfrm>
            <a:off x="457200" y="1676400"/>
            <a:ext cx="8459787" cy="4967287"/>
          </a:xfrm>
        </p:spPr>
        <p:txBody>
          <a:bodyPr/>
          <a:lstStyle/>
          <a:p>
            <a:r>
              <a:rPr lang="en-US" sz="2400" dirty="0"/>
              <a:t>OpenGL</a:t>
            </a:r>
            <a:r>
              <a:rPr lang="zh-CN" altLang="en-US" sz="2400" dirty="0"/>
              <a:t>的透视投影变换</a:t>
            </a:r>
            <a:endParaRPr lang="zh-CN" altLang="en-US" sz="2400" dirty="0"/>
          </a:p>
          <a:p>
            <a:pPr lvl="1"/>
            <a:r>
              <a:rPr lang="zh-CN" altLang="en-US" sz="2000" dirty="0"/>
              <a:t>通过六个参数设定透视视域体</a:t>
            </a:r>
            <a:endParaRPr lang="zh-CN" altLang="en-US" sz="2000" dirty="0"/>
          </a:p>
          <a:p>
            <a:pPr lvl="1"/>
            <a:r>
              <a:rPr lang="en-US" sz="2000" dirty="0"/>
              <a:t>void </a:t>
            </a:r>
            <a:r>
              <a:rPr lang="en-US" sz="2000" dirty="0" err="1"/>
              <a:t>glFrustum</a:t>
            </a:r>
            <a:r>
              <a:rPr lang="en-US" sz="2000" dirty="0"/>
              <a:t> ( </a:t>
            </a:r>
            <a:r>
              <a:rPr lang="en-US" sz="2000" dirty="0" err="1"/>
              <a:t>GLdouble</a:t>
            </a:r>
            <a:r>
              <a:rPr lang="en-US" sz="2000" dirty="0"/>
              <a:t> left, </a:t>
            </a:r>
            <a:r>
              <a:rPr lang="en-US" sz="2000" dirty="0" err="1"/>
              <a:t>GLdouble</a:t>
            </a:r>
            <a:r>
              <a:rPr lang="en-US" sz="2000" dirty="0"/>
              <a:t> right, </a:t>
            </a:r>
            <a:endParaRPr lang="en-US" sz="2000" dirty="0"/>
          </a:p>
          <a:p>
            <a:pPr lvl="1">
              <a:buFont typeface="Wingdings" panose="05000000000000000000" pitchFamily="2" charset="2"/>
              <a:buNone/>
            </a:pPr>
            <a:r>
              <a:rPr lang="en-US" sz="2000" dirty="0"/>
              <a:t>                                   </a:t>
            </a:r>
            <a:r>
              <a:rPr lang="en-US" sz="2000" dirty="0" err="1"/>
              <a:t>GLdoublt</a:t>
            </a:r>
            <a:r>
              <a:rPr lang="en-US" sz="2000" dirty="0"/>
              <a:t> bottom, </a:t>
            </a:r>
            <a:r>
              <a:rPr lang="en-US" sz="2000" dirty="0" err="1"/>
              <a:t>GLdouble</a:t>
            </a:r>
            <a:r>
              <a:rPr lang="en-US" sz="2000" dirty="0"/>
              <a:t> top, </a:t>
            </a:r>
            <a:endParaRPr lang="en-US" sz="2000" dirty="0"/>
          </a:p>
          <a:p>
            <a:pPr lvl="1">
              <a:buFont typeface="Wingdings" panose="05000000000000000000" pitchFamily="2" charset="2"/>
              <a:buNone/>
            </a:pPr>
            <a:r>
              <a:rPr lang="en-US" sz="2000" dirty="0"/>
              <a:t>                                   </a:t>
            </a:r>
            <a:r>
              <a:rPr lang="en-US" sz="2000" dirty="0" err="1"/>
              <a:t>GLdouble</a:t>
            </a:r>
            <a:r>
              <a:rPr lang="en-US" sz="2000" dirty="0"/>
              <a:t> near, </a:t>
            </a:r>
            <a:r>
              <a:rPr lang="en-US" sz="2000" dirty="0" err="1"/>
              <a:t>GLdouble</a:t>
            </a:r>
            <a:r>
              <a:rPr lang="en-US" sz="2000" dirty="0"/>
              <a:t> far    ) </a:t>
            </a:r>
            <a:endParaRPr lang="en-US" sz="2000" dirty="0"/>
          </a:p>
          <a:p>
            <a:pPr lvl="1">
              <a:buFont typeface="Wingdings" panose="05000000000000000000" pitchFamily="2" charset="2"/>
              <a:buNone/>
            </a:pPr>
            <a:r>
              <a:rPr lang="zh-CN" altLang="en-US" sz="2000" dirty="0"/>
              <a:t>     其中：</a:t>
            </a:r>
            <a:endParaRPr lang="zh-CN" altLang="en-US" sz="2000" dirty="0"/>
          </a:p>
          <a:p>
            <a:pPr lvl="1">
              <a:buFont typeface="Wingdings" panose="05000000000000000000" pitchFamily="2" charset="2"/>
              <a:buNone/>
            </a:pPr>
            <a:r>
              <a:rPr lang="en-US" sz="2000" dirty="0"/>
              <a:t>     1. </a:t>
            </a:r>
            <a:r>
              <a:rPr lang="zh-CN" altLang="en-US" sz="2000" dirty="0"/>
              <a:t>前裁剪面和后裁剪面分别由</a:t>
            </a:r>
            <a:r>
              <a:rPr lang="en-US" sz="2000" dirty="0"/>
              <a:t>near</a:t>
            </a:r>
            <a:r>
              <a:rPr lang="zh-CN" altLang="en-US" sz="2000" dirty="0"/>
              <a:t>和</a:t>
            </a:r>
            <a:r>
              <a:rPr lang="en-US" sz="2000" dirty="0"/>
              <a:t>far</a:t>
            </a:r>
            <a:r>
              <a:rPr lang="zh-CN" altLang="en-US" sz="2000" dirty="0"/>
              <a:t>确定，这些值是相对于投影中心来度量的， 且满足 </a:t>
            </a:r>
            <a:r>
              <a:rPr lang="en-US" sz="2000" dirty="0"/>
              <a:t>far &gt; near &gt;0</a:t>
            </a:r>
            <a:endParaRPr lang="en-US" sz="2000" dirty="0"/>
          </a:p>
          <a:p>
            <a:pPr lvl="1">
              <a:buFont typeface="Wingdings" panose="05000000000000000000" pitchFamily="2" charset="2"/>
              <a:buNone/>
            </a:pPr>
            <a:r>
              <a:rPr lang="en-US" sz="2000" dirty="0"/>
              <a:t>     2. </a:t>
            </a:r>
            <a:r>
              <a:rPr lang="zh-CN" altLang="en-US" sz="2000" dirty="0"/>
              <a:t>前裁剪面的左下角和右上角在摄像机坐标系中的坐标分别为（</a:t>
            </a:r>
            <a:r>
              <a:rPr lang="en-US" sz="2000" dirty="0"/>
              <a:t>left, bottom, near</a:t>
            </a:r>
            <a:r>
              <a:rPr lang="zh-CN" altLang="en-US" sz="2000" dirty="0"/>
              <a:t>）和 </a:t>
            </a:r>
            <a:r>
              <a:rPr lang="en-US" sz="2000" dirty="0"/>
              <a:t>(right, top, near)</a:t>
            </a:r>
            <a:r>
              <a:rPr lang="zh-CN" altLang="en-US" sz="2000" dirty="0"/>
              <a:t>。 </a:t>
            </a:r>
            <a:r>
              <a:rPr lang="en-US" sz="2000" dirty="0"/>
              <a:t>           </a:t>
            </a:r>
            <a:endParaRPr lang="zh-CN" altLang="en-US" sz="1400" dirty="0"/>
          </a:p>
          <a:p>
            <a:r>
              <a:rPr lang="zh-CN" altLang="en-US" sz="2400" dirty="0">
                <a:solidFill>
                  <a:schemeClr val="accent2"/>
                </a:solidFill>
              </a:rPr>
              <a:t>注意：正交投影中，摄像机可以位于裁剪体中，而在透视投影中，视域体必须位于摄像机前面。</a:t>
            </a:r>
            <a:endParaRPr lang="zh-CN" altLang="en-US" sz="2400" dirty="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上节内容回顾</a:t>
            </a:r>
            <a:endParaRPr lang="en-US" dirty="0"/>
          </a:p>
        </p:txBody>
      </p:sp>
      <p:sp>
        <p:nvSpPr>
          <p:cNvPr id="3" name="内容占位符 2"/>
          <p:cNvSpPr>
            <a:spLocks noGrp="1"/>
          </p:cNvSpPr>
          <p:nvPr>
            <p:ph idx="1"/>
          </p:nvPr>
        </p:nvSpPr>
        <p:spPr/>
        <p:txBody>
          <a:bodyPr/>
          <a:lstStyle/>
          <a:p>
            <a:r>
              <a:rPr lang="en-US" altLang="zh-CN" dirty="0"/>
              <a:t>OpenGL</a:t>
            </a:r>
            <a:r>
              <a:rPr lang="zh-CN" altLang="en-US" dirty="0"/>
              <a:t>完整程序</a:t>
            </a:r>
            <a:endParaRPr lang="en-US" altLang="zh-CN" dirty="0"/>
          </a:p>
          <a:p>
            <a:pPr lvl="1"/>
            <a:r>
              <a:rPr lang="zh-CN" altLang="en-US" dirty="0"/>
              <a:t>第一个</a:t>
            </a:r>
            <a:r>
              <a:rPr lang="en-US" altLang="zh-CN" dirty="0"/>
              <a:t>OpenGL</a:t>
            </a:r>
            <a:r>
              <a:rPr lang="zh-CN" altLang="en-US" dirty="0"/>
              <a:t>程序解析</a:t>
            </a:r>
            <a:endParaRPr lang="en-US" altLang="zh-CN" dirty="0"/>
          </a:p>
          <a:p>
            <a:pPr lvl="2"/>
            <a:r>
              <a:rPr lang="zh-CN" altLang="en-US" dirty="0"/>
              <a:t>一个简单的程序，大量使用默认参数</a:t>
            </a:r>
            <a:endParaRPr lang="en-US" altLang="zh-CN" dirty="0"/>
          </a:p>
          <a:p>
            <a:pPr lvl="1"/>
            <a:r>
              <a:rPr lang="en-US" altLang="zh-CN" dirty="0"/>
              <a:t>OpenGL</a:t>
            </a:r>
            <a:r>
              <a:rPr lang="zh-CN" altLang="en-US" dirty="0"/>
              <a:t>编程基础知识</a:t>
            </a:r>
            <a:endParaRPr lang="en-US" altLang="zh-CN" dirty="0"/>
          </a:p>
          <a:p>
            <a:pPr lvl="2"/>
            <a:r>
              <a:rPr lang="en-US" altLang="zh-CN" sz="1800" dirty="0"/>
              <a:t>OpenGL</a:t>
            </a:r>
            <a:r>
              <a:rPr lang="zh-CN" altLang="en-US" sz="1800" dirty="0"/>
              <a:t>程序的结构：</a:t>
            </a:r>
            <a:endParaRPr lang="en-US" altLang="zh-CN" sz="1800" dirty="0"/>
          </a:p>
          <a:p>
            <a:pPr lvl="3"/>
            <a:r>
              <a:rPr lang="zh-CN" altLang="en-US" sz="1800" b="0" dirty="0">
                <a:latin typeface="+mj-ea"/>
                <a:ea typeface="+mj-ea"/>
              </a:rPr>
              <a:t>状态机初始化，回调函数注册，定义回调函数</a:t>
            </a:r>
            <a:endParaRPr lang="en-US" altLang="zh-CN" sz="1800" b="0" dirty="0">
              <a:latin typeface="+mj-ea"/>
              <a:ea typeface="+mj-ea"/>
            </a:endParaRPr>
          </a:p>
          <a:p>
            <a:pPr lvl="2"/>
            <a:r>
              <a:rPr lang="zh-CN" altLang="en-US" sz="1800" dirty="0"/>
              <a:t>控制函数</a:t>
            </a:r>
            <a:endParaRPr lang="en-US" altLang="zh-CN" sz="1800" dirty="0"/>
          </a:p>
          <a:p>
            <a:pPr lvl="3"/>
            <a:r>
              <a:rPr lang="en-US" altLang="zh-CN" sz="1800" b="0" dirty="0">
                <a:latin typeface="+mj-lt"/>
                <a:ea typeface="+mj-ea"/>
              </a:rPr>
              <a:t>GLUT</a:t>
            </a:r>
            <a:r>
              <a:rPr lang="zh-CN" altLang="en-US" sz="1800" b="0" dirty="0">
                <a:latin typeface="+mj-lt"/>
                <a:ea typeface="+mj-ea"/>
              </a:rPr>
              <a:t>库函数</a:t>
            </a:r>
            <a:r>
              <a:rPr lang="zh-CN" altLang="en-US" sz="1800" b="0" dirty="0">
                <a:latin typeface="+mj-ea"/>
                <a:ea typeface="+mj-ea"/>
              </a:rPr>
              <a:t>：窗口管理、事件处理循环、回调函数机制</a:t>
            </a:r>
            <a:endParaRPr lang="en-US" altLang="zh-CN" sz="1800" b="0" dirty="0">
              <a:latin typeface="+mj-ea"/>
              <a:ea typeface="+mj-ea"/>
            </a:endParaRPr>
          </a:p>
          <a:p>
            <a:pPr lvl="2"/>
            <a:r>
              <a:rPr lang="zh-CN" altLang="en-US" sz="1800" dirty="0"/>
              <a:t>视图</a:t>
            </a:r>
            <a:endParaRPr lang="en-US" altLang="zh-CN" sz="1800" dirty="0"/>
          </a:p>
          <a:p>
            <a:pPr lvl="3"/>
            <a:r>
              <a:rPr lang="zh-CN" altLang="en-US" sz="1800" b="0" dirty="0">
                <a:latin typeface="+mj-ea"/>
                <a:ea typeface="+mj-ea"/>
              </a:rPr>
              <a:t>设置相机的内部属性、设置相机的外部属性</a:t>
            </a:r>
            <a:endParaRPr lang="en-US" altLang="zh-CN" sz="1800" b="0" dirty="0">
              <a:latin typeface="+mj-ea"/>
              <a:ea typeface="+mj-ea"/>
            </a:endParaRPr>
          </a:p>
          <a:p>
            <a:pPr lvl="2"/>
            <a:r>
              <a:rPr lang="en-US" altLang="zh-CN" sz="1800" dirty="0"/>
              <a:t>OpenGL</a:t>
            </a:r>
            <a:r>
              <a:rPr lang="zh-CN" altLang="en-US" sz="1800" dirty="0"/>
              <a:t>的图元</a:t>
            </a:r>
            <a:endParaRPr lang="en-US" altLang="zh-CN" sz="1800" dirty="0"/>
          </a:p>
          <a:p>
            <a:pPr lvl="3"/>
            <a:r>
              <a:rPr lang="zh-CN" altLang="en-US" sz="1800" b="0" dirty="0">
                <a:latin typeface="+mj-ea"/>
                <a:ea typeface="+mj-ea"/>
              </a:rPr>
              <a:t>基本图元设置，用简单图元实现复杂物体</a:t>
            </a:r>
            <a:endParaRPr lang="en-US" altLang="zh-CN" sz="1800" b="0" dirty="0">
              <a:latin typeface="+mj-ea"/>
              <a:ea typeface="+mj-ea"/>
            </a:endParaRPr>
          </a:p>
          <a:p>
            <a:pPr lvl="2"/>
            <a:r>
              <a:rPr lang="zh-CN" altLang="en-US" sz="1800" dirty="0"/>
              <a:t>属性</a:t>
            </a:r>
            <a:endParaRPr lang="en-US" altLang="zh-CN" sz="1800" dirty="0"/>
          </a:p>
          <a:p>
            <a:pPr lvl="3"/>
            <a:r>
              <a:rPr lang="zh-CN" altLang="en-US" sz="1800" b="0" dirty="0">
                <a:latin typeface="+mj-ea"/>
                <a:ea typeface="+mj-ea"/>
              </a:rPr>
              <a:t>颜色、宽度、实线虚线等</a:t>
            </a:r>
            <a:endParaRPr lang="en-US" sz="1800" b="0" dirty="0">
              <a:latin typeface="+mj-ea"/>
              <a:ea typeface="+mj-ea"/>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OpenGL </a:t>
            </a:r>
            <a:r>
              <a:rPr lang="zh-CN" altLang="en-US" dirty="0"/>
              <a:t>虚拟摄像机</a:t>
            </a:r>
            <a:br>
              <a:rPr lang="en-US" altLang="zh-CN" dirty="0"/>
            </a:br>
            <a:r>
              <a:rPr lang="zh-CN" altLang="en-US" dirty="0"/>
              <a:t>的投影取景</a:t>
            </a:r>
            <a:endParaRPr lang="zh-CN" altLang="en-US" dirty="0"/>
          </a:p>
        </p:txBody>
      </p:sp>
      <p:sp>
        <p:nvSpPr>
          <p:cNvPr id="33795" name="Rectangle 3"/>
          <p:cNvSpPr>
            <a:spLocks noGrp="1" noChangeArrowheads="1"/>
          </p:cNvSpPr>
          <p:nvPr>
            <p:ph type="body" idx="1"/>
          </p:nvPr>
        </p:nvSpPr>
        <p:spPr>
          <a:xfrm>
            <a:off x="684213" y="1341438"/>
            <a:ext cx="7945437" cy="503237"/>
          </a:xfrm>
        </p:spPr>
        <p:txBody>
          <a:bodyPr/>
          <a:lstStyle/>
          <a:p>
            <a:r>
              <a:rPr lang="en-US"/>
              <a:t>glFrustum()</a:t>
            </a:r>
            <a:r>
              <a:rPr lang="zh-CN" altLang="en-US"/>
              <a:t>中各参数的几何意义</a:t>
            </a:r>
            <a:endParaRPr lang="zh-CN" altLang="en-US"/>
          </a:p>
        </p:txBody>
      </p:sp>
      <p:pic>
        <p:nvPicPr>
          <p:cNvPr id="337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813" y="1989138"/>
            <a:ext cx="6253162" cy="437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p:cTn id="7" dur="500" fill="hold"/>
                                        <p:tgtEl>
                                          <p:spTgt spid="33796"/>
                                        </p:tgtEl>
                                        <p:attrNameLst>
                                          <p:attrName>ppt_w</p:attrName>
                                        </p:attrNameLst>
                                      </p:cBhvr>
                                      <p:tavLst>
                                        <p:tav tm="0">
                                          <p:val>
                                            <p:fltVal val="0"/>
                                          </p:val>
                                        </p:tav>
                                        <p:tav tm="100000">
                                          <p:val>
                                            <p:strVal val="#ppt_w"/>
                                          </p:val>
                                        </p:tav>
                                      </p:tavLst>
                                    </p:anim>
                                    <p:anim calcmode="lin" valueType="num">
                                      <p:cBhvr>
                                        <p:cTn id="8" dur="500" fill="hold"/>
                                        <p:tgtEl>
                                          <p:spTgt spid="33796"/>
                                        </p:tgtEl>
                                        <p:attrNameLst>
                                          <p:attrName>ppt_h</p:attrName>
                                        </p:attrNameLst>
                                      </p:cBhvr>
                                      <p:tavLst>
                                        <p:tav tm="0">
                                          <p:val>
                                            <p:fltVal val="0"/>
                                          </p:val>
                                        </p:tav>
                                        <p:tav tm="100000">
                                          <p:val>
                                            <p:strVal val="#ppt_h"/>
                                          </p:val>
                                        </p:tav>
                                      </p:tavLst>
                                    </p:anim>
                                    <p:animEffect transition="in" filter="fade">
                                      <p:cBhvr>
                                        <p:cTn id="9"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OpenGL </a:t>
            </a:r>
            <a:r>
              <a:rPr lang="zh-CN" altLang="en-US" dirty="0"/>
              <a:t>虚拟摄像机</a:t>
            </a:r>
            <a:br>
              <a:rPr lang="en-US" altLang="zh-CN" dirty="0"/>
            </a:br>
            <a:r>
              <a:rPr lang="zh-CN" altLang="en-US" dirty="0"/>
              <a:t>的投影取景</a:t>
            </a:r>
            <a:endParaRPr lang="zh-CN" altLang="en-US" dirty="0"/>
          </a:p>
        </p:txBody>
      </p:sp>
      <p:sp>
        <p:nvSpPr>
          <p:cNvPr id="34819" name="Rectangle 3"/>
          <p:cNvSpPr>
            <a:spLocks noGrp="1" noChangeArrowheads="1"/>
          </p:cNvSpPr>
          <p:nvPr>
            <p:ph type="body" idx="1"/>
          </p:nvPr>
        </p:nvSpPr>
        <p:spPr>
          <a:xfrm>
            <a:off x="381000" y="1600200"/>
            <a:ext cx="8459787" cy="4967287"/>
          </a:xfrm>
        </p:spPr>
        <p:txBody>
          <a:bodyPr/>
          <a:lstStyle/>
          <a:p>
            <a:r>
              <a:rPr lang="en-US" sz="2400" dirty="0" err="1"/>
              <a:t>glFrustum</a:t>
            </a:r>
            <a:r>
              <a:rPr lang="en-US" sz="2400" dirty="0"/>
              <a:t>()</a:t>
            </a:r>
            <a:r>
              <a:rPr lang="zh-CN" altLang="en-US" sz="2400" dirty="0"/>
              <a:t>是设置透视视域体</a:t>
            </a:r>
            <a:r>
              <a:rPr lang="zh-CN" altLang="en-US" sz="2400" dirty="0">
                <a:solidFill>
                  <a:schemeClr val="accent2"/>
                </a:solidFill>
              </a:rPr>
              <a:t>最通用</a:t>
            </a:r>
            <a:r>
              <a:rPr lang="zh-CN" altLang="en-US" sz="2400" dirty="0"/>
              <a:t>的方法</a:t>
            </a:r>
            <a:endParaRPr lang="zh-CN" altLang="en-US" sz="2400" dirty="0"/>
          </a:p>
          <a:p>
            <a:r>
              <a:rPr lang="en-US" sz="2400" dirty="0"/>
              <a:t>GLU</a:t>
            </a:r>
            <a:r>
              <a:rPr lang="zh-CN" altLang="en-US" sz="2400" dirty="0"/>
              <a:t>库在</a:t>
            </a:r>
            <a:r>
              <a:rPr lang="en-US" sz="2400" dirty="0" err="1"/>
              <a:t>glFrustum</a:t>
            </a:r>
            <a:r>
              <a:rPr lang="en-US" sz="2400" dirty="0"/>
              <a:t>()</a:t>
            </a:r>
            <a:r>
              <a:rPr lang="zh-CN" altLang="en-US" sz="2400" dirty="0"/>
              <a:t>基础上提供了另一个辅助函数来简化设置视域体</a:t>
            </a:r>
            <a:endParaRPr lang="zh-CN" altLang="en-US" sz="2400" dirty="0"/>
          </a:p>
          <a:p>
            <a:pPr lvl="1"/>
            <a:r>
              <a:rPr lang="zh-CN" altLang="en-US" sz="2000" dirty="0"/>
              <a:t>通过</a:t>
            </a:r>
            <a:r>
              <a:rPr lang="zh-CN" altLang="en-US" sz="2000" dirty="0">
                <a:solidFill>
                  <a:schemeClr val="accent2"/>
                </a:solidFill>
              </a:rPr>
              <a:t>四个参数</a:t>
            </a:r>
            <a:r>
              <a:rPr lang="zh-CN" altLang="en-US" sz="2000" dirty="0"/>
              <a:t>设定透视视域体</a:t>
            </a:r>
            <a:endParaRPr lang="zh-CN" altLang="en-US" sz="2000" dirty="0"/>
          </a:p>
          <a:p>
            <a:pPr lvl="1"/>
            <a:r>
              <a:rPr lang="en-US" sz="2000" dirty="0"/>
              <a:t>void </a:t>
            </a:r>
            <a:r>
              <a:rPr lang="en-US" sz="2000" dirty="0" err="1"/>
              <a:t>gluPerspective</a:t>
            </a:r>
            <a:r>
              <a:rPr lang="en-US" sz="2000" dirty="0"/>
              <a:t> ( </a:t>
            </a:r>
            <a:r>
              <a:rPr lang="en-US" sz="2000" dirty="0" err="1"/>
              <a:t>GLdouble</a:t>
            </a:r>
            <a:r>
              <a:rPr lang="en-US" sz="2000" dirty="0"/>
              <a:t> </a:t>
            </a:r>
            <a:r>
              <a:rPr lang="en-US" sz="2000" dirty="0" err="1"/>
              <a:t>fovy</a:t>
            </a:r>
            <a:r>
              <a:rPr lang="en-US" sz="2000" dirty="0"/>
              <a:t>, </a:t>
            </a:r>
            <a:r>
              <a:rPr lang="en-US" sz="2000" dirty="0" err="1"/>
              <a:t>GLdouble</a:t>
            </a:r>
            <a:r>
              <a:rPr lang="en-US" sz="2000" dirty="0"/>
              <a:t> Aspect,         </a:t>
            </a:r>
            <a:endParaRPr lang="en-US" sz="2000" dirty="0"/>
          </a:p>
          <a:p>
            <a:pPr lvl="1">
              <a:buFont typeface="Wingdings" panose="05000000000000000000" pitchFamily="2" charset="2"/>
              <a:buNone/>
            </a:pPr>
            <a:r>
              <a:rPr lang="en-US" sz="2000" dirty="0"/>
              <a:t>                                            </a:t>
            </a:r>
            <a:r>
              <a:rPr lang="en-US" sz="2000" dirty="0" err="1"/>
              <a:t>GLdouble</a:t>
            </a:r>
            <a:r>
              <a:rPr lang="en-US" sz="2000" dirty="0"/>
              <a:t> near, </a:t>
            </a:r>
            <a:r>
              <a:rPr lang="en-US" sz="2000" dirty="0" err="1"/>
              <a:t>GLdouble</a:t>
            </a:r>
            <a:r>
              <a:rPr lang="en-US" sz="2000" dirty="0"/>
              <a:t> far    ) </a:t>
            </a:r>
            <a:endParaRPr lang="en-US" sz="2000" dirty="0"/>
          </a:p>
          <a:p>
            <a:pPr lvl="1">
              <a:buFont typeface="Wingdings" panose="05000000000000000000" pitchFamily="2" charset="2"/>
              <a:buNone/>
            </a:pPr>
            <a:r>
              <a:rPr lang="zh-CN" altLang="en-US" sz="2000" dirty="0"/>
              <a:t>   </a:t>
            </a:r>
            <a:endParaRPr lang="zh-CN" altLang="en-US" sz="2000" dirty="0"/>
          </a:p>
          <a:p>
            <a:pPr lvl="1"/>
            <a:r>
              <a:rPr lang="zh-CN" altLang="en-US" sz="2000" dirty="0"/>
              <a:t>相比</a:t>
            </a:r>
            <a:r>
              <a:rPr lang="en-US" sz="2000" dirty="0" err="1"/>
              <a:t>glFrustum</a:t>
            </a:r>
            <a:r>
              <a:rPr lang="en-US" sz="2000" dirty="0"/>
              <a:t>()</a:t>
            </a:r>
            <a:r>
              <a:rPr lang="zh-CN" altLang="en-US" sz="2000" dirty="0"/>
              <a:t> ，</a:t>
            </a:r>
            <a:r>
              <a:rPr lang="en-US" sz="2000" dirty="0" err="1"/>
              <a:t>gluPerspective</a:t>
            </a:r>
            <a:r>
              <a:rPr lang="en-US" sz="2000" dirty="0"/>
              <a:t>()</a:t>
            </a:r>
            <a:r>
              <a:rPr lang="zh-CN" altLang="en-US" sz="2000" dirty="0"/>
              <a:t>所设置的透视视域体更为特殊，但却更为常用；</a:t>
            </a:r>
            <a:endParaRPr lang="zh-CN" altLang="en-US" sz="2000" dirty="0"/>
          </a:p>
          <a:p>
            <a:pPr lvl="1"/>
            <a:r>
              <a:rPr lang="zh-CN" altLang="en-US" sz="2000" dirty="0"/>
              <a:t>在应用程序中是选择</a:t>
            </a:r>
            <a:r>
              <a:rPr lang="en-US" sz="2000" dirty="0" err="1"/>
              <a:t>glFrustum</a:t>
            </a:r>
            <a:r>
              <a:rPr lang="en-US" sz="2000" dirty="0"/>
              <a:t>()</a:t>
            </a:r>
            <a:r>
              <a:rPr lang="zh-CN" altLang="en-US" sz="2000" dirty="0"/>
              <a:t> 还是</a:t>
            </a:r>
            <a:r>
              <a:rPr lang="en-US" sz="2000" dirty="0" err="1"/>
              <a:t>gluPerspective</a:t>
            </a:r>
            <a:r>
              <a:rPr lang="en-US" sz="2000" dirty="0"/>
              <a:t>()</a:t>
            </a:r>
            <a:r>
              <a:rPr lang="zh-CN" altLang="en-US" sz="2000" dirty="0"/>
              <a:t>来设置视域体要根据应用对透视视域体的要求而定。</a:t>
            </a:r>
            <a:endParaRPr lang="zh-CN" alt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OpenGL </a:t>
            </a:r>
            <a:r>
              <a:rPr lang="zh-CN" altLang="en-US"/>
              <a:t>虚拟摄像机的投影取景</a:t>
            </a:r>
            <a:endParaRPr lang="zh-CN" altLang="en-US"/>
          </a:p>
        </p:txBody>
      </p:sp>
      <p:sp>
        <p:nvSpPr>
          <p:cNvPr id="35843" name="Rectangle 3"/>
          <p:cNvSpPr>
            <a:spLocks noGrp="1" noChangeArrowheads="1"/>
          </p:cNvSpPr>
          <p:nvPr>
            <p:ph type="body" idx="1"/>
          </p:nvPr>
        </p:nvSpPr>
        <p:spPr>
          <a:xfrm>
            <a:off x="684213" y="1341438"/>
            <a:ext cx="7945437" cy="503237"/>
          </a:xfrm>
        </p:spPr>
        <p:txBody>
          <a:bodyPr/>
          <a:lstStyle/>
          <a:p>
            <a:r>
              <a:rPr lang="en-US"/>
              <a:t>gluPerspective()</a:t>
            </a:r>
            <a:r>
              <a:rPr lang="zh-CN" altLang="en-US"/>
              <a:t>中各参数的几何意义</a:t>
            </a:r>
            <a:endParaRPr lang="zh-CN" altLang="en-US"/>
          </a:p>
        </p:txBody>
      </p:sp>
      <p:pic>
        <p:nvPicPr>
          <p:cNvPr id="358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1913" y="1916113"/>
            <a:ext cx="6408737"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p:cTn id="7" dur="500" fill="hold"/>
                                        <p:tgtEl>
                                          <p:spTgt spid="35844"/>
                                        </p:tgtEl>
                                        <p:attrNameLst>
                                          <p:attrName>ppt_w</p:attrName>
                                        </p:attrNameLst>
                                      </p:cBhvr>
                                      <p:tavLst>
                                        <p:tav tm="0">
                                          <p:val>
                                            <p:fltVal val="0"/>
                                          </p:val>
                                        </p:tav>
                                        <p:tav tm="100000">
                                          <p:val>
                                            <p:strVal val="#ppt_w"/>
                                          </p:val>
                                        </p:tav>
                                      </p:tavLst>
                                    </p:anim>
                                    <p:anim calcmode="lin" valueType="num">
                                      <p:cBhvr>
                                        <p:cTn id="8" dur="500" fill="hold"/>
                                        <p:tgtEl>
                                          <p:spTgt spid="35844"/>
                                        </p:tgtEl>
                                        <p:attrNameLst>
                                          <p:attrName>ppt_h</p:attrName>
                                        </p:attrNameLst>
                                      </p:cBhvr>
                                      <p:tavLst>
                                        <p:tav tm="0">
                                          <p:val>
                                            <p:fltVal val="0"/>
                                          </p:val>
                                        </p:tav>
                                        <p:tav tm="100000">
                                          <p:val>
                                            <p:strVal val="#ppt_h"/>
                                          </p:val>
                                        </p:tav>
                                      </p:tavLst>
                                    </p:anim>
                                    <p:animEffect transition="in" filter="fade">
                                      <p:cBhvr>
                                        <p:cTn id="9" dur="5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OpenGL </a:t>
            </a:r>
            <a:r>
              <a:rPr lang="zh-CN" altLang="en-US"/>
              <a:t>虚拟摄像机的投影取景</a:t>
            </a:r>
            <a:endParaRPr lang="zh-CN" altLang="en-US"/>
          </a:p>
        </p:txBody>
      </p:sp>
      <p:sp>
        <p:nvSpPr>
          <p:cNvPr id="36867" name="Rectangle 3"/>
          <p:cNvSpPr>
            <a:spLocks noGrp="1" noChangeArrowheads="1"/>
          </p:cNvSpPr>
          <p:nvPr>
            <p:ph type="body" idx="1"/>
          </p:nvPr>
        </p:nvSpPr>
        <p:spPr>
          <a:xfrm>
            <a:off x="684213" y="1341438"/>
            <a:ext cx="7945437" cy="792162"/>
          </a:xfrm>
        </p:spPr>
        <p:txBody>
          <a:bodyPr/>
          <a:lstStyle/>
          <a:p>
            <a:r>
              <a:rPr lang="en-US" dirty="0"/>
              <a:t>OpenGL</a:t>
            </a:r>
            <a:r>
              <a:rPr lang="zh-CN" altLang="en-US" dirty="0"/>
              <a:t>实现投影变换的途径</a:t>
            </a:r>
            <a:r>
              <a:rPr lang="en-US" dirty="0">
                <a:latin typeface="黑体" panose="02010609060101010101" pitchFamily="49" charset="-122"/>
              </a:rPr>
              <a:t>——</a:t>
            </a:r>
            <a:r>
              <a:rPr lang="zh-CN" altLang="en-US" dirty="0"/>
              <a:t>设置投影矩阵</a:t>
            </a:r>
            <a:endParaRPr lang="zh-CN" altLang="en-US" dirty="0"/>
          </a:p>
        </p:txBody>
      </p:sp>
      <p:sp>
        <p:nvSpPr>
          <p:cNvPr id="36868" name="Rectangle 4"/>
          <p:cNvSpPr>
            <a:spLocks noChangeArrowheads="1"/>
          </p:cNvSpPr>
          <p:nvPr/>
        </p:nvSpPr>
        <p:spPr bwMode="auto">
          <a:xfrm>
            <a:off x="1116013" y="2565400"/>
            <a:ext cx="6913562"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1600">
                <a:solidFill>
                  <a:schemeClr val="tx1"/>
                </a:solidFill>
                <a:latin typeface="Arial" panose="020B0604020202020204" pitchFamily="34" charset="0"/>
              </a:defRPr>
            </a:lvl1pPr>
            <a:lvl2pPr algn="l" eaLnBrk="0" hangingPunct="0">
              <a:defRPr sz="1600">
                <a:solidFill>
                  <a:schemeClr val="tx1"/>
                </a:solidFill>
                <a:latin typeface="Arial" panose="020B0604020202020204" pitchFamily="34" charset="0"/>
              </a:defRPr>
            </a:lvl2pPr>
            <a:lvl3pPr algn="l" eaLnBrk="0" hangingPunct="0">
              <a:defRPr sz="1600">
                <a:solidFill>
                  <a:schemeClr val="tx1"/>
                </a:solidFill>
                <a:latin typeface="Arial" panose="020B0604020202020204" pitchFamily="34" charset="0"/>
              </a:defRPr>
            </a:lvl3pPr>
            <a:lvl4pPr marL="1167130" algn="l" eaLnBrk="0" hangingPunct="0">
              <a:defRPr sz="1600">
                <a:solidFill>
                  <a:schemeClr val="tx1"/>
                </a:solidFill>
                <a:latin typeface="Arial" panose="020B0604020202020204" pitchFamily="34" charset="0"/>
              </a:defRPr>
            </a:lvl4pPr>
            <a:lvl5pPr marL="1346200" indent="482600" algn="l" eaLnBrk="0" hangingPunct="0">
              <a:defRPr sz="1600">
                <a:solidFill>
                  <a:schemeClr val="tx1"/>
                </a:solidFill>
                <a:latin typeface="Arial" panose="020B0604020202020204" pitchFamily="34" charset="0"/>
              </a:defRPr>
            </a:lvl5pPr>
            <a:lvl6pPr marL="1803400" indent="482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260600" indent="482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2717800" indent="482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175000" indent="482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eaLnBrk="1" hangingPunct="1">
              <a:spcBef>
                <a:spcPct val="0"/>
              </a:spcBef>
            </a:pPr>
            <a:r>
              <a:rPr lang="en-US" sz="2000">
                <a:effectLst>
                  <a:outerShdw blurRad="38100" dist="38100" dir="2700000" algn="tl">
                    <a:srgbClr val="C0C0C0"/>
                  </a:outerShdw>
                </a:effectLst>
                <a:latin typeface="Courier New" panose="02070309020205020404" pitchFamily="49" charset="0"/>
              </a:rPr>
              <a:t>  ...</a:t>
            </a:r>
            <a:endParaRPr lang="en-US" sz="2000">
              <a:effectLst>
                <a:outerShdw blurRad="38100" dist="38100" dir="2700000" algn="tl">
                  <a:srgbClr val="C0C0C0"/>
                </a:outerShdw>
              </a:effectLst>
              <a:latin typeface="Courier New" panose="02070309020205020404" pitchFamily="49" charset="0"/>
            </a:endParaRPr>
          </a:p>
          <a:p>
            <a:pPr eaLnBrk="1" hangingPunct="1">
              <a:spcBef>
                <a:spcPct val="0"/>
              </a:spcBef>
            </a:pPr>
            <a:endParaRPr lang="en-US" sz="200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sz="2000">
                <a:effectLst>
                  <a:outerShdw blurRad="38100" dist="38100" dir="2700000" algn="tl">
                    <a:srgbClr val="C0C0C0"/>
                  </a:outerShdw>
                </a:effectLst>
                <a:latin typeface="Courier New" panose="02070309020205020404" pitchFamily="49" charset="0"/>
              </a:rPr>
              <a:t>glMatrixMode (GL_PROJECTION);</a:t>
            </a:r>
            <a:endParaRPr lang="en-US" sz="2000">
              <a:effectLst>
                <a:outerShdw blurRad="38100" dist="38100" dir="2700000" algn="tl">
                  <a:srgbClr val="C0C0C0"/>
                </a:outerShdw>
              </a:effectLst>
              <a:latin typeface="Courier New" panose="02070309020205020404" pitchFamily="49" charset="0"/>
            </a:endParaRPr>
          </a:p>
          <a:p>
            <a:pPr eaLnBrk="1" hangingPunct="1">
              <a:spcBef>
                <a:spcPct val="0"/>
              </a:spcBef>
            </a:pPr>
            <a:endParaRPr lang="en-US" sz="200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sz="2000">
                <a:effectLst>
                  <a:outerShdw blurRad="38100" dist="38100" dir="2700000" algn="tl">
                    <a:srgbClr val="C0C0C0"/>
                  </a:outerShdw>
                </a:effectLst>
                <a:latin typeface="Courier New" panose="02070309020205020404" pitchFamily="49" charset="0"/>
              </a:rPr>
              <a:t>glLoadIdentity();</a:t>
            </a:r>
            <a:endParaRPr lang="en-US" sz="2000">
              <a:effectLst>
                <a:outerShdw blurRad="38100" dist="38100" dir="2700000" algn="tl">
                  <a:srgbClr val="C0C0C0"/>
                </a:outerShdw>
              </a:effectLst>
              <a:latin typeface="Courier New" panose="02070309020205020404" pitchFamily="49" charset="0"/>
            </a:endParaRPr>
          </a:p>
          <a:p>
            <a:pPr eaLnBrk="1" hangingPunct="1">
              <a:spcBef>
                <a:spcPct val="0"/>
              </a:spcBef>
            </a:pPr>
            <a:endParaRPr lang="en-US" sz="200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sz="2000">
                <a:effectLst>
                  <a:outerShdw blurRad="38100" dist="38100" dir="2700000" algn="tl">
                    <a:srgbClr val="C0C0C0"/>
                  </a:outerShdw>
                </a:effectLst>
                <a:latin typeface="Courier New" panose="02070309020205020404" pitchFamily="49" charset="0"/>
              </a:rPr>
              <a:t>//</a:t>
            </a:r>
            <a:r>
              <a:rPr lang="zh-CN" altLang="en-US" sz="2000">
                <a:effectLst>
                  <a:outerShdw blurRad="38100" dist="38100" dir="2700000" algn="tl">
                    <a:srgbClr val="C0C0C0"/>
                  </a:outerShdw>
                </a:effectLst>
                <a:latin typeface="Courier New" panose="02070309020205020404" pitchFamily="49" charset="0"/>
              </a:rPr>
              <a:t>等价于</a:t>
            </a:r>
            <a:r>
              <a:rPr lang="en-US" sz="2000">
                <a:effectLst>
                  <a:outerShdw blurRad="38100" dist="38100" dir="2700000" algn="tl">
                    <a:srgbClr val="C0C0C0"/>
                  </a:outerShdw>
                </a:effectLst>
                <a:latin typeface="Courier New" panose="02070309020205020404" pitchFamily="49" charset="0"/>
              </a:rPr>
              <a:t>gluOrtho2D(-1.0, 1.0, -1.0, 1.0);</a:t>
            </a:r>
            <a:endParaRPr lang="en-US" sz="200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sz="2000">
                <a:effectLst>
                  <a:outerShdw blurRad="38100" dist="38100" dir="2700000" algn="tl">
                    <a:srgbClr val="C0C0C0"/>
                  </a:outerShdw>
                </a:effectLst>
                <a:latin typeface="Courier New" panose="02070309020205020404" pitchFamily="49" charset="0"/>
              </a:rPr>
              <a:t>glOrtho(-1.0, 1.0, -1.0, 1.0, -1.0, 1.0);</a:t>
            </a:r>
            <a:endParaRPr lang="en-US" sz="2000">
              <a:effectLst>
                <a:outerShdw blurRad="38100" dist="38100" dir="2700000" algn="tl">
                  <a:srgbClr val="C0C0C0"/>
                </a:outerShdw>
              </a:effectLst>
              <a:latin typeface="Courier New" panose="02070309020205020404" pitchFamily="49" charset="0"/>
            </a:endParaRPr>
          </a:p>
          <a:p>
            <a:pPr eaLnBrk="1" hangingPunct="1">
              <a:spcBef>
                <a:spcPct val="0"/>
              </a:spcBef>
            </a:pPr>
            <a:endParaRPr lang="en-US" sz="2000">
              <a:effectLst>
                <a:outerShdw blurRad="38100" dist="38100" dir="2700000" algn="tl">
                  <a:srgbClr val="C0C0C0"/>
                </a:outerShdw>
              </a:effectLst>
              <a:latin typeface="Courier New" panose="02070309020205020404" pitchFamily="49" charset="0"/>
            </a:endParaRPr>
          </a:p>
          <a:p>
            <a:pPr eaLnBrk="1" hangingPunct="1">
              <a:spcBef>
                <a:spcPct val="0"/>
              </a:spcBef>
            </a:pPr>
            <a:r>
              <a:rPr lang="en-US" sz="2000">
                <a:effectLst>
                  <a:outerShdw blurRad="38100" dist="38100" dir="2700000" algn="tl">
                    <a:srgbClr val="C0C0C0"/>
                  </a:outerShdw>
                </a:effectLst>
                <a:latin typeface="Courier New" panose="02070309020205020404" pitchFamily="49" charset="0"/>
              </a:rPr>
              <a:t>  ...</a:t>
            </a:r>
            <a:endParaRPr lang="en-US" sz="2000">
              <a:effectLst>
                <a:outerShdw blurRad="38100" dist="38100" dir="2700000" algn="tl">
                  <a:srgbClr val="C0C0C0"/>
                </a:outerShdw>
              </a:effectLst>
              <a:latin typeface="Courier New" panose="02070309020205020404" pitchFamily="49" charset="0"/>
            </a:endParaRPr>
          </a:p>
          <a:p>
            <a:pPr eaLnBrk="1" hangingPunct="1">
              <a:spcBef>
                <a:spcPct val="0"/>
              </a:spcBef>
            </a:pPr>
            <a:endParaRPr lang="en-US" sz="2000">
              <a:effectLst>
                <a:outerShdw blurRad="38100" dist="38100" dir="2700000" algn="tl">
                  <a:srgbClr val="C0C0C0"/>
                </a:outerShdw>
              </a:effectLst>
              <a:latin typeface="Courier New" panose="02070309020205020404" pitchFamily="49" charset="0"/>
            </a:endParaRPr>
          </a:p>
        </p:txBody>
      </p:sp>
      <p:sp>
        <p:nvSpPr>
          <p:cNvPr id="36869" name="AutoShape 5"/>
          <p:cNvSpPr>
            <a:spLocks noChangeArrowheads="1"/>
          </p:cNvSpPr>
          <p:nvPr/>
        </p:nvSpPr>
        <p:spPr bwMode="auto">
          <a:xfrm>
            <a:off x="4500563" y="2060575"/>
            <a:ext cx="3095625" cy="863600"/>
          </a:xfrm>
          <a:prstGeom prst="wedgeRoundRectCallout">
            <a:avLst>
              <a:gd name="adj1" fmla="val -81079"/>
              <a:gd name="adj2" fmla="val 76653"/>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zh-CN" altLang="en-US" sz="2400" dirty="0">
                <a:effectLst>
                  <a:outerShdw blurRad="38100" dist="38100" dir="2700000" algn="tl">
                    <a:srgbClr val="FFFFFF"/>
                  </a:outerShdw>
                </a:effectLst>
                <a:latin typeface="+mj-ea"/>
                <a:ea typeface="+mj-ea"/>
              </a:rPr>
              <a:t>指定当前矩阵为投影矩阵</a:t>
            </a:r>
            <a:endParaRPr lang="zh-CN" altLang="en-US" sz="2400" dirty="0">
              <a:effectLst>
                <a:outerShdw blurRad="38100" dist="38100" dir="2700000" algn="tl">
                  <a:srgbClr val="FFFFFF"/>
                </a:outerShdw>
              </a:effectLst>
              <a:latin typeface="+mj-ea"/>
              <a:ea typeface="+mj-ea"/>
            </a:endParaRPr>
          </a:p>
          <a:p>
            <a:pPr>
              <a:spcBef>
                <a:spcPct val="0"/>
              </a:spcBef>
            </a:pPr>
            <a:endParaRPr lang="en-US" sz="2400" dirty="0">
              <a:effectLst>
                <a:outerShdw blurRad="38100" dist="38100" dir="2700000" algn="tl">
                  <a:srgbClr val="FFFFFF"/>
                </a:outerShdw>
              </a:effectLst>
              <a:latin typeface="+mj-ea"/>
              <a:ea typeface="+mj-ea"/>
            </a:endParaRPr>
          </a:p>
        </p:txBody>
      </p:sp>
      <p:sp>
        <p:nvSpPr>
          <p:cNvPr id="36870" name="AutoShape 6"/>
          <p:cNvSpPr>
            <a:spLocks noChangeArrowheads="1"/>
          </p:cNvSpPr>
          <p:nvPr/>
        </p:nvSpPr>
        <p:spPr bwMode="auto">
          <a:xfrm>
            <a:off x="5795963" y="3284538"/>
            <a:ext cx="3168650" cy="1008062"/>
          </a:xfrm>
          <a:prstGeom prst="wedgeRoundRectCallout">
            <a:avLst>
              <a:gd name="adj1" fmla="val -113778"/>
              <a:gd name="adj2" fmla="val 16144"/>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zh-CN" altLang="en-US" sz="2400" dirty="0">
                <a:effectLst>
                  <a:outerShdw blurRad="38100" dist="38100" dir="2700000" algn="tl">
                    <a:srgbClr val="FFFFFF"/>
                  </a:outerShdw>
                </a:effectLst>
                <a:latin typeface="+mj-ea"/>
                <a:ea typeface="+mj-ea"/>
              </a:rPr>
              <a:t>将当前矩阵设置为单位矩阵（初始化）</a:t>
            </a:r>
            <a:endParaRPr lang="zh-CN" altLang="en-US" sz="2400" dirty="0">
              <a:effectLst>
                <a:outerShdw blurRad="38100" dist="38100" dir="2700000" algn="tl">
                  <a:srgbClr val="FFFFFF"/>
                </a:outerShdw>
              </a:effectLst>
              <a:latin typeface="+mj-ea"/>
              <a:ea typeface="+mj-ea"/>
            </a:endParaRPr>
          </a:p>
          <a:p>
            <a:pPr>
              <a:spcBef>
                <a:spcPct val="0"/>
              </a:spcBef>
            </a:pPr>
            <a:endParaRPr lang="en-US" sz="2400" dirty="0">
              <a:effectLst>
                <a:outerShdw blurRad="38100" dist="38100" dir="2700000" algn="tl">
                  <a:srgbClr val="FFFFFF"/>
                </a:outerShdw>
              </a:effectLst>
              <a:latin typeface="+mj-ea"/>
              <a:ea typeface="+mj-ea"/>
            </a:endParaRPr>
          </a:p>
        </p:txBody>
      </p:sp>
      <p:sp>
        <p:nvSpPr>
          <p:cNvPr id="36871" name="AutoShape 7"/>
          <p:cNvSpPr>
            <a:spLocks noChangeArrowheads="1"/>
          </p:cNvSpPr>
          <p:nvPr/>
        </p:nvSpPr>
        <p:spPr bwMode="auto">
          <a:xfrm>
            <a:off x="4859338" y="5373688"/>
            <a:ext cx="3168650" cy="1008062"/>
          </a:xfrm>
          <a:prstGeom prst="wedgeRoundRectCallout">
            <a:avLst>
              <a:gd name="adj1" fmla="val -102806"/>
              <a:gd name="adj2" fmla="val -80866"/>
              <a:gd name="adj3" fmla="val 16667"/>
            </a:avLst>
          </a:prstGeom>
          <a:solidFill>
            <a:schemeClr val="accent2">
              <a:lumMod val="20000"/>
              <a:lumOff val="80000"/>
            </a:schemeClr>
          </a:solidFill>
          <a:ln w="9525" cmpd="sng">
            <a:solidFill>
              <a:schemeClr val="tx1"/>
            </a:solidFill>
            <a:miter lim="800000"/>
          </a:ln>
          <a:effectLst/>
        </p:spPr>
        <p:txBody>
          <a:bodyPr/>
          <a:lstStyle/>
          <a:p>
            <a:pPr>
              <a:spcBef>
                <a:spcPct val="0"/>
              </a:spcBef>
            </a:pPr>
            <a:r>
              <a:rPr lang="zh-CN" altLang="en-US" sz="2400" dirty="0">
                <a:effectLst>
                  <a:outerShdw blurRad="38100" dist="38100" dir="2700000" algn="tl">
                    <a:srgbClr val="FFFFFF"/>
                  </a:outerShdw>
                </a:effectLst>
                <a:latin typeface="+mj-ea"/>
                <a:ea typeface="+mj-ea"/>
              </a:rPr>
              <a:t>修改当前矩阵为我们期望的投影矩阵</a:t>
            </a:r>
            <a:endParaRPr lang="zh-CN" altLang="en-US" sz="2400" dirty="0">
              <a:effectLst>
                <a:outerShdw blurRad="38100" dist="38100" dir="2700000" algn="tl">
                  <a:srgbClr val="FFFFFF"/>
                </a:outerShdw>
              </a:effectLst>
              <a:latin typeface="+mj-ea"/>
              <a:ea typeface="+mj-ea"/>
            </a:endParaRPr>
          </a:p>
          <a:p>
            <a:pPr>
              <a:spcBef>
                <a:spcPct val="0"/>
              </a:spcBef>
            </a:pPr>
            <a:endParaRPr lang="en-US" sz="2400" dirty="0">
              <a:effectLst>
                <a:outerShdw blurRad="38100" dist="38100" dir="2700000" algn="tl">
                  <a:srgbClr val="FFFFFF"/>
                </a:outerShdw>
              </a:effectLst>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dissolve">
                                      <p:cBhvr>
                                        <p:cTn id="7" dur="500"/>
                                        <p:tgtEl>
                                          <p:spTgt spid="368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9"/>
                                        </p:tgtEl>
                                        <p:attrNameLst>
                                          <p:attrName>style.visibility</p:attrName>
                                        </p:attrNameLst>
                                      </p:cBhvr>
                                      <p:to>
                                        <p:strVal val="visible"/>
                                      </p:to>
                                    </p:set>
                                    <p:animEffect transition="in" filter="wipe(left)">
                                      <p:cBhvr>
                                        <p:cTn id="12" dur="500"/>
                                        <p:tgtEl>
                                          <p:spTgt spid="368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870"/>
                                        </p:tgtEl>
                                        <p:attrNameLst>
                                          <p:attrName>style.visibility</p:attrName>
                                        </p:attrNameLst>
                                      </p:cBhvr>
                                      <p:to>
                                        <p:strVal val="visible"/>
                                      </p:to>
                                    </p:set>
                                    <p:animEffect transition="in" filter="wipe(left)">
                                      <p:cBhvr>
                                        <p:cTn id="17" dur="500"/>
                                        <p:tgtEl>
                                          <p:spTgt spid="368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871"/>
                                        </p:tgtEl>
                                        <p:attrNameLst>
                                          <p:attrName>style.visibility</p:attrName>
                                        </p:attrNameLst>
                                      </p:cBhvr>
                                      <p:to>
                                        <p:strVal val="visible"/>
                                      </p:to>
                                    </p:set>
                                    <p:animEffect transition="in" filter="wipe(left)">
                                      <p:cBhvr>
                                        <p:cTn id="22" dur="500"/>
                                        <p:tgtEl>
                                          <p:spTgt spid="36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nimBg="1" autoUpdateAnimBg="0"/>
      <p:bldP spid="36870" grpId="0" animBg="1" autoUpdateAnimBg="0"/>
      <p:bldP spid="36871"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sz="2800" dirty="0">
                <a:solidFill>
                  <a:schemeClr val="accent2"/>
                </a:solidFill>
              </a:rPr>
              <a:t>三维绘制（</a:t>
            </a:r>
            <a:r>
              <a:rPr lang="en-US" altLang="zh-CN" sz="2800" dirty="0">
                <a:solidFill>
                  <a:schemeClr val="accent2"/>
                </a:solidFill>
              </a:rPr>
              <a:t>3D Rendering)</a:t>
            </a:r>
            <a:endParaRPr lang="en-US" altLang="zh-CN" sz="2800" dirty="0">
              <a:solidFill>
                <a:schemeClr val="accent2"/>
              </a:solidFill>
            </a:endParaRPr>
          </a:p>
          <a:p>
            <a:pPr lvl="1"/>
            <a:r>
              <a:rPr lang="zh-CN" altLang="en-US" sz="2400" dirty="0">
                <a:solidFill>
                  <a:schemeClr val="accent2"/>
                </a:solidFill>
              </a:rPr>
              <a:t>如何呈现三维效果</a:t>
            </a:r>
            <a:endParaRPr lang="en-US" altLang="zh-CN" sz="2400" dirty="0">
              <a:solidFill>
                <a:schemeClr val="accent2"/>
              </a:solidFill>
            </a:endParaRPr>
          </a:p>
          <a:p>
            <a:pPr lvl="1"/>
            <a:r>
              <a:rPr lang="zh-CN" altLang="en-US" sz="2400" dirty="0">
                <a:solidFill>
                  <a:schemeClr val="accent2"/>
                </a:solidFill>
              </a:rPr>
              <a:t>设置模型视图矩阵与投影矩阵</a:t>
            </a:r>
            <a:endParaRPr lang="en-US" altLang="zh-CN" sz="2400" dirty="0">
              <a:solidFill>
                <a:schemeClr val="accent2"/>
              </a:solidFill>
            </a:endParaRPr>
          </a:p>
          <a:p>
            <a:pPr lvl="1"/>
            <a:r>
              <a:rPr lang="zh-CN" altLang="en-US" sz="2400" dirty="0">
                <a:solidFill>
                  <a:schemeClr val="accent2"/>
                </a:solidFill>
              </a:rPr>
              <a:t>隐藏面消除概念</a:t>
            </a:r>
            <a:endParaRPr lang="en-US" altLang="zh-CN" sz="2400" dirty="0">
              <a:solidFill>
                <a:schemeClr val="accent2"/>
              </a:solidFill>
            </a:endParaRPr>
          </a:p>
          <a:p>
            <a:r>
              <a:rPr lang="zh-CN" altLang="en-US" sz="2800" dirty="0"/>
              <a:t>交互（</a:t>
            </a:r>
            <a:r>
              <a:rPr lang="en-US" altLang="zh-CN" sz="2800" dirty="0"/>
              <a:t>Interaction</a:t>
            </a:r>
            <a:r>
              <a:rPr lang="zh-CN" altLang="en-US" sz="2800" dirty="0"/>
              <a:t>）</a:t>
            </a:r>
            <a:endParaRPr lang="en-US" altLang="zh-CN" sz="2800" dirty="0"/>
          </a:p>
          <a:p>
            <a:pPr lvl="1"/>
            <a:r>
              <a:rPr lang="en-US" altLang="zh-CN" sz="2400" dirty="0"/>
              <a:t>GLUT</a:t>
            </a:r>
            <a:r>
              <a:rPr lang="zh-CN" altLang="en-US" sz="2400" dirty="0"/>
              <a:t>回调函数</a:t>
            </a:r>
            <a:endParaRPr lang="en-US" altLang="zh-CN" sz="2400" dirty="0"/>
          </a:p>
          <a:p>
            <a:pPr lvl="1"/>
            <a:r>
              <a:rPr lang="zh-CN" altLang="en-US" sz="2400" dirty="0"/>
              <a:t>菜单</a:t>
            </a:r>
            <a:endParaRPr lang="en-US" altLang="zh-CN" sz="2400" dirty="0"/>
          </a:p>
          <a:p>
            <a:pPr lvl="1"/>
            <a:r>
              <a:rPr lang="zh-CN" altLang="en-US" sz="2400" dirty="0"/>
              <a:t>利用异或操作实现橡皮条技术</a:t>
            </a:r>
            <a:endParaRPr lang="en-US" altLang="zh-CN"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en-US"/>
              <a:t>隐藏面消除</a:t>
            </a:r>
            <a:endParaRPr lang="zh-CN" altLang="en-US"/>
          </a:p>
        </p:txBody>
      </p:sp>
      <p:sp>
        <p:nvSpPr>
          <p:cNvPr id="48131" name="Rectangle 3"/>
          <p:cNvSpPr>
            <a:spLocks noGrp="1" noChangeArrowheads="1"/>
          </p:cNvSpPr>
          <p:nvPr>
            <p:ph type="body" idx="1"/>
          </p:nvPr>
        </p:nvSpPr>
        <p:spPr/>
        <p:txBody>
          <a:bodyPr/>
          <a:lstStyle/>
          <a:p>
            <a:r>
              <a:rPr lang="zh-CN" altLang="en-US" dirty="0"/>
              <a:t>消除不可见表面的两种途径</a:t>
            </a:r>
            <a:endParaRPr lang="zh-CN" altLang="en-US" dirty="0"/>
          </a:p>
          <a:p>
            <a:r>
              <a:rPr lang="zh-CN" altLang="en-US" dirty="0"/>
              <a:t>第一种途径：</a:t>
            </a:r>
            <a:r>
              <a:rPr lang="zh-CN" altLang="en-US" dirty="0">
                <a:solidFill>
                  <a:schemeClr val="accent2"/>
                </a:solidFill>
              </a:rPr>
              <a:t>多边形拣选</a:t>
            </a:r>
            <a:endParaRPr lang="zh-CN" altLang="en-US" dirty="0">
              <a:solidFill>
                <a:schemeClr val="accent2"/>
              </a:solidFill>
            </a:endParaRPr>
          </a:p>
          <a:p>
            <a:r>
              <a:rPr lang="zh-CN" altLang="en-US" dirty="0"/>
              <a:t>目的：将多边形图元的不可见表面剔除</a:t>
            </a:r>
            <a:endParaRPr lang="zh-CN" altLang="en-US" dirty="0"/>
          </a:p>
          <a:p>
            <a:r>
              <a:rPr lang="zh-CN" altLang="en-US" dirty="0"/>
              <a:t>例子：启用多边形拣选并剔除多边形的反面（当反面是不可见表面）</a:t>
            </a:r>
            <a:endParaRPr lang="zh-CN" altLang="en-US" dirty="0"/>
          </a:p>
          <a:p>
            <a:pPr lvl="1"/>
            <a:r>
              <a:rPr lang="en-US" dirty="0" err="1">
                <a:solidFill>
                  <a:schemeClr val="accent2"/>
                </a:solidFill>
              </a:rPr>
              <a:t>glEnable</a:t>
            </a:r>
            <a:r>
              <a:rPr lang="en-US" dirty="0">
                <a:solidFill>
                  <a:schemeClr val="accent2"/>
                </a:solidFill>
              </a:rPr>
              <a:t>(GL_CULL_FACE)</a:t>
            </a:r>
            <a:endParaRPr lang="zh-CN" altLang="en-US" dirty="0">
              <a:solidFill>
                <a:schemeClr val="accent2"/>
              </a:solidFill>
            </a:endParaRPr>
          </a:p>
          <a:p>
            <a:pPr lvl="1"/>
            <a:r>
              <a:rPr lang="en-US" dirty="0" err="1">
                <a:solidFill>
                  <a:schemeClr val="accent2"/>
                </a:solidFill>
              </a:rPr>
              <a:t>glCullFace</a:t>
            </a:r>
            <a:r>
              <a:rPr lang="en-US" dirty="0">
                <a:solidFill>
                  <a:schemeClr val="accent2"/>
                </a:solidFill>
              </a:rPr>
              <a:t>(GL_BACK)</a:t>
            </a:r>
            <a:endParaRPr lang="zh-CN" altLang="en-US" dirty="0">
              <a:solidFill>
                <a:schemeClr val="accen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a:t>隐藏面消除</a:t>
            </a:r>
            <a:endParaRPr lang="zh-CN" altLang="en-US"/>
          </a:p>
        </p:txBody>
      </p:sp>
      <p:sp>
        <p:nvSpPr>
          <p:cNvPr id="49155" name="Rectangle 3"/>
          <p:cNvSpPr>
            <a:spLocks noGrp="1" noChangeArrowheads="1"/>
          </p:cNvSpPr>
          <p:nvPr>
            <p:ph type="body" idx="1"/>
          </p:nvPr>
        </p:nvSpPr>
        <p:spPr>
          <a:xfrm>
            <a:off x="609600" y="1600200"/>
            <a:ext cx="7991475" cy="5111750"/>
          </a:xfrm>
        </p:spPr>
        <p:txBody>
          <a:bodyPr/>
          <a:lstStyle/>
          <a:p>
            <a:r>
              <a:rPr lang="zh-CN" altLang="en-US" sz="2800" dirty="0"/>
              <a:t>第二种途径：</a:t>
            </a:r>
            <a:r>
              <a:rPr lang="zh-CN" altLang="en-US" sz="2800" dirty="0">
                <a:solidFill>
                  <a:schemeClr val="accent2"/>
                </a:solidFill>
              </a:rPr>
              <a:t>深度缓存算法（</a:t>
            </a:r>
            <a:r>
              <a:rPr lang="en-US" altLang="zh-CN" sz="2800" dirty="0" err="1">
                <a:solidFill>
                  <a:schemeClr val="accent2"/>
                </a:solidFill>
              </a:rPr>
              <a:t>Zbuffer</a:t>
            </a:r>
            <a:r>
              <a:rPr lang="zh-CN" altLang="en-US" sz="2800" dirty="0">
                <a:solidFill>
                  <a:schemeClr val="accent2"/>
                </a:solidFill>
              </a:rPr>
              <a:t>）</a:t>
            </a:r>
            <a:endParaRPr lang="zh-CN" altLang="en-US" sz="2800" dirty="0">
              <a:solidFill>
                <a:schemeClr val="accent2"/>
              </a:solidFill>
            </a:endParaRPr>
          </a:p>
          <a:p>
            <a:r>
              <a:rPr lang="zh-CN" altLang="en-US" sz="2800" dirty="0"/>
              <a:t>目的：沿着投影方向，距离摄像机近的几何对象应该遮挡距离摄像机更远的几何对象</a:t>
            </a:r>
            <a:endParaRPr lang="zh-CN" altLang="en-US" sz="2800" dirty="0"/>
          </a:p>
          <a:p>
            <a:r>
              <a:rPr lang="zh-CN" altLang="en-US" sz="2800" dirty="0"/>
              <a:t>算法原理：</a:t>
            </a:r>
            <a:endParaRPr lang="zh-CN" altLang="en-US" sz="2800" dirty="0"/>
          </a:p>
          <a:p>
            <a:r>
              <a:rPr lang="en-US" sz="2800" dirty="0"/>
              <a:t>1. </a:t>
            </a:r>
            <a:r>
              <a:rPr lang="zh-CN" altLang="en-US" sz="2800" dirty="0"/>
              <a:t>增加额外的深度缓存空间来保存在绘制过程中绘制器已经绘制图元的深度信息；</a:t>
            </a:r>
            <a:endParaRPr lang="zh-CN" altLang="en-US" sz="2800" dirty="0"/>
          </a:p>
          <a:p>
            <a:r>
              <a:rPr lang="en-US" sz="2800" dirty="0"/>
              <a:t>2. </a:t>
            </a:r>
            <a:r>
              <a:rPr lang="zh-CN" altLang="en-US" sz="2800" dirty="0"/>
              <a:t>依据深度值比较结果，判断当前图元的颜色信息是否更新颜色缓存中对应像素的颜色值：若图元离投影机更近则更新颜色缓存，否则图元颜色将被丢弃。</a:t>
            </a:r>
            <a:endParaRPr lang="zh-CN" altLang="en-US" sz="2800" dirty="0"/>
          </a:p>
          <a:p>
            <a:endParaRPr lang="zh-CN" altLang="en-US" sz="2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zh-CN" altLang="en-US"/>
              <a:t>隐藏面消除</a:t>
            </a:r>
            <a:endParaRPr lang="zh-CN" altLang="en-US"/>
          </a:p>
        </p:txBody>
      </p:sp>
      <p:sp>
        <p:nvSpPr>
          <p:cNvPr id="50179" name="Rectangle 3"/>
          <p:cNvSpPr>
            <a:spLocks noGrp="1" noChangeArrowheads="1"/>
          </p:cNvSpPr>
          <p:nvPr>
            <p:ph type="body" idx="1"/>
          </p:nvPr>
        </p:nvSpPr>
        <p:spPr>
          <a:xfrm>
            <a:off x="500062" y="1600200"/>
            <a:ext cx="7991475" cy="5111750"/>
          </a:xfrm>
        </p:spPr>
        <p:txBody>
          <a:bodyPr/>
          <a:lstStyle/>
          <a:p>
            <a:r>
              <a:rPr lang="zh-CN" altLang="en-US" dirty="0"/>
              <a:t>结论：</a:t>
            </a:r>
            <a:endParaRPr lang="zh-CN" altLang="en-US" dirty="0"/>
          </a:p>
          <a:p>
            <a:pPr>
              <a:buFont typeface="Wingdings" panose="05000000000000000000" pitchFamily="2" charset="2"/>
              <a:buNone/>
            </a:pPr>
            <a:r>
              <a:rPr lang="en-US" dirty="0"/>
              <a:t> 1. </a:t>
            </a:r>
            <a:r>
              <a:rPr lang="zh-CN" altLang="en-US" dirty="0"/>
              <a:t>启用</a:t>
            </a:r>
            <a:r>
              <a:rPr lang="en-US" dirty="0"/>
              <a:t>OpenGL</a:t>
            </a:r>
            <a:r>
              <a:rPr lang="zh-CN" altLang="en-US" dirty="0"/>
              <a:t>深度缓存功能后，</a:t>
            </a:r>
            <a:r>
              <a:rPr lang="zh-CN" altLang="en-US" dirty="0">
                <a:solidFill>
                  <a:schemeClr val="accent2"/>
                </a:solidFill>
              </a:rPr>
              <a:t>离摄像机更近</a:t>
            </a:r>
            <a:r>
              <a:rPr lang="zh-CN" altLang="en-US" dirty="0"/>
              <a:t>的几何对象的绘制结果将保留在颜色缓存中，并最终可见；</a:t>
            </a:r>
            <a:endParaRPr lang="zh-CN" altLang="en-US" dirty="0"/>
          </a:p>
          <a:p>
            <a:endParaRPr lang="en-US" dirty="0"/>
          </a:p>
          <a:p>
            <a:pPr>
              <a:buFont typeface="Wingdings" panose="05000000000000000000" pitchFamily="2" charset="2"/>
              <a:buNone/>
            </a:pPr>
            <a:r>
              <a:rPr lang="en-US" dirty="0"/>
              <a:t> 2. </a:t>
            </a:r>
            <a:r>
              <a:rPr lang="zh-CN" altLang="en-US" dirty="0"/>
              <a:t>不启用</a:t>
            </a:r>
            <a:r>
              <a:rPr lang="en-US" dirty="0"/>
              <a:t>OpenGL</a:t>
            </a:r>
            <a:r>
              <a:rPr lang="zh-CN" altLang="en-US" dirty="0"/>
              <a:t>深度缓存缓存功能（默认），那么几何图元的</a:t>
            </a:r>
            <a:r>
              <a:rPr lang="zh-CN" altLang="en-US" dirty="0">
                <a:solidFill>
                  <a:schemeClr val="accent2"/>
                </a:solidFill>
              </a:rPr>
              <a:t>绘制顺序（即程序中提交图元的顺序）</a:t>
            </a:r>
            <a:r>
              <a:rPr lang="zh-CN" altLang="en-US" dirty="0"/>
              <a:t>将决定最终在屏幕上是否可见。</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a:t>隐藏面消除</a:t>
            </a:r>
            <a:endParaRPr lang="zh-CN" altLang="en-US"/>
          </a:p>
        </p:txBody>
      </p:sp>
      <p:sp>
        <p:nvSpPr>
          <p:cNvPr id="51203" name="Rectangle 3"/>
          <p:cNvSpPr>
            <a:spLocks noGrp="1" noChangeArrowheads="1"/>
          </p:cNvSpPr>
          <p:nvPr>
            <p:ph type="body" idx="1"/>
          </p:nvPr>
        </p:nvSpPr>
        <p:spPr/>
        <p:txBody>
          <a:bodyPr/>
          <a:lstStyle/>
          <a:p>
            <a:pPr marL="457200" indent="-457200"/>
            <a:r>
              <a:rPr lang="zh-CN" altLang="en-US" sz="2400" dirty="0"/>
              <a:t>使用方法（三步）：</a:t>
            </a:r>
            <a:endParaRPr lang="zh-CN" altLang="en-US" sz="2400" dirty="0"/>
          </a:p>
          <a:p>
            <a:pPr lvl="1">
              <a:buFont typeface="Wingdings" panose="05000000000000000000" pitchFamily="2" charset="2"/>
              <a:buAutoNum type="arabicPeriod"/>
            </a:pPr>
            <a:r>
              <a:rPr lang="zh-CN" altLang="en-US" sz="2000" dirty="0"/>
              <a:t>在</a:t>
            </a:r>
            <a:r>
              <a:rPr lang="en-US" sz="2000" dirty="0"/>
              <a:t>main()</a:t>
            </a:r>
            <a:r>
              <a:rPr lang="zh-CN" altLang="en-US" sz="2000" dirty="0"/>
              <a:t>中的窗口初始化阶段，请求一个深度缓存</a:t>
            </a:r>
            <a:endParaRPr lang="zh-CN" altLang="en-US" sz="2000" dirty="0"/>
          </a:p>
          <a:p>
            <a:pPr lvl="1">
              <a:buFont typeface="Wingdings" panose="05000000000000000000" pitchFamily="2" charset="2"/>
              <a:buNone/>
            </a:pPr>
            <a:r>
              <a:rPr lang="en-US" sz="2000" dirty="0"/>
              <a:t>          </a:t>
            </a:r>
            <a:r>
              <a:rPr lang="en-US" sz="2000" dirty="0" err="1"/>
              <a:t>glutInitDisplayMode</a:t>
            </a:r>
            <a:r>
              <a:rPr lang="en-US" sz="2000" dirty="0"/>
              <a:t>(GLUT_RGB | GLUT_DOUBLE | </a:t>
            </a:r>
            <a:endParaRPr lang="en-US" sz="2000" dirty="0"/>
          </a:p>
          <a:p>
            <a:pPr lvl="1">
              <a:buFont typeface="Wingdings" panose="05000000000000000000" pitchFamily="2" charset="2"/>
              <a:buNone/>
            </a:pPr>
            <a:r>
              <a:rPr lang="en-US" sz="2000" dirty="0"/>
              <a:t>                                              </a:t>
            </a:r>
            <a:r>
              <a:rPr lang="en-US" sz="2000" dirty="0">
                <a:solidFill>
                  <a:schemeClr val="accent2"/>
                </a:solidFill>
              </a:rPr>
              <a:t>GLUT_DEPTH</a:t>
            </a:r>
            <a:r>
              <a:rPr lang="en-US" sz="2000" dirty="0"/>
              <a:t>)</a:t>
            </a:r>
            <a:endParaRPr lang="en-US" sz="2000" dirty="0"/>
          </a:p>
          <a:p>
            <a:pPr lvl="1">
              <a:buFont typeface="Wingdings" panose="05000000000000000000" pitchFamily="2" charset="2"/>
              <a:buNone/>
            </a:pPr>
            <a:endParaRPr lang="en-US" sz="2000" dirty="0"/>
          </a:p>
          <a:p>
            <a:pPr lvl="1">
              <a:buFont typeface="Wingdings" panose="05000000000000000000" pitchFamily="2" charset="2"/>
              <a:buAutoNum type="arabicPeriod" startAt="2"/>
            </a:pPr>
            <a:r>
              <a:rPr lang="zh-CN" altLang="en-US" sz="2000" dirty="0"/>
              <a:t>在</a:t>
            </a:r>
            <a:r>
              <a:rPr lang="en-US" sz="2000" dirty="0" err="1"/>
              <a:t>init</a:t>
            </a:r>
            <a:r>
              <a:rPr lang="en-US" sz="2000" dirty="0"/>
              <a:t>()</a:t>
            </a:r>
            <a:r>
              <a:rPr lang="zh-CN" altLang="en-US" sz="2000" dirty="0"/>
              <a:t>中</a:t>
            </a:r>
            <a:r>
              <a:rPr lang="en-US" sz="2000" dirty="0"/>
              <a:t>OpenGL</a:t>
            </a:r>
            <a:r>
              <a:rPr lang="zh-CN" altLang="en-US" sz="2000" dirty="0"/>
              <a:t>的初始化阶段，启用深度缓存功能</a:t>
            </a:r>
            <a:endParaRPr lang="zh-CN" altLang="en-US" sz="2000" dirty="0"/>
          </a:p>
          <a:p>
            <a:pPr lvl="1">
              <a:buFont typeface="Wingdings" panose="05000000000000000000" pitchFamily="2" charset="2"/>
              <a:buNone/>
            </a:pPr>
            <a:r>
              <a:rPr lang="en-US" sz="2000" dirty="0"/>
              <a:t>          </a:t>
            </a:r>
            <a:r>
              <a:rPr lang="en-US" sz="2000" dirty="0" err="1"/>
              <a:t>glEnable</a:t>
            </a:r>
            <a:r>
              <a:rPr lang="en-US" sz="2000" dirty="0"/>
              <a:t>(</a:t>
            </a:r>
            <a:r>
              <a:rPr lang="en-US" sz="2000" dirty="0">
                <a:solidFill>
                  <a:schemeClr val="accent2"/>
                </a:solidFill>
              </a:rPr>
              <a:t>GL_DEPTH_TEST</a:t>
            </a:r>
            <a:r>
              <a:rPr lang="en-US" sz="2000" dirty="0"/>
              <a:t>)</a:t>
            </a:r>
            <a:endParaRPr lang="en-US" sz="2000" dirty="0"/>
          </a:p>
          <a:p>
            <a:pPr lvl="1">
              <a:buFont typeface="Wingdings" panose="05000000000000000000" pitchFamily="2" charset="2"/>
              <a:buNone/>
            </a:pPr>
            <a:endParaRPr lang="en-US" sz="2000" dirty="0"/>
          </a:p>
          <a:p>
            <a:pPr lvl="1">
              <a:buFont typeface="Wingdings" panose="05000000000000000000" pitchFamily="2" charset="2"/>
              <a:buAutoNum type="arabicPeriod" startAt="3"/>
            </a:pPr>
            <a:r>
              <a:rPr lang="zh-CN" altLang="en-US" sz="2000" dirty="0"/>
              <a:t>在</a:t>
            </a:r>
            <a:r>
              <a:rPr lang="en-US" sz="2000" dirty="0"/>
              <a:t>display()</a:t>
            </a:r>
            <a:r>
              <a:rPr lang="zh-CN" altLang="en-US" sz="2000" dirty="0"/>
              <a:t>中绘制开始前，清空颜色缓存的同时，通常也清空深度缓存</a:t>
            </a:r>
            <a:endParaRPr lang="zh-CN" altLang="en-US" sz="2000" dirty="0"/>
          </a:p>
          <a:p>
            <a:pPr lvl="1">
              <a:buFont typeface="Wingdings" panose="05000000000000000000" pitchFamily="2" charset="2"/>
              <a:buNone/>
            </a:pPr>
            <a:r>
              <a:rPr lang="en-US" sz="2000" dirty="0"/>
              <a:t>          </a:t>
            </a:r>
            <a:r>
              <a:rPr lang="en-US" sz="2000" dirty="0" err="1"/>
              <a:t>glClear</a:t>
            </a:r>
            <a:r>
              <a:rPr lang="en-US" sz="2000" dirty="0"/>
              <a:t>(GL_COLOR_BUFFER_BIT | </a:t>
            </a:r>
            <a:endParaRPr lang="en-US" sz="2000" dirty="0"/>
          </a:p>
          <a:p>
            <a:pPr lvl="1">
              <a:buFont typeface="Wingdings" panose="05000000000000000000" pitchFamily="2" charset="2"/>
              <a:buNone/>
            </a:pPr>
            <a:r>
              <a:rPr lang="en-US" sz="2000" dirty="0">
                <a:solidFill>
                  <a:schemeClr val="hlink"/>
                </a:solidFill>
              </a:rPr>
              <a:t>                        </a:t>
            </a:r>
            <a:r>
              <a:rPr lang="en-US" sz="2000" dirty="0">
                <a:solidFill>
                  <a:schemeClr val="accent2"/>
                </a:solidFill>
              </a:rPr>
              <a:t>GL_DEPTH_BUFFER_BIT</a:t>
            </a:r>
            <a:r>
              <a:rPr lang="en-US" sz="2000" dirty="0"/>
              <a:t>)</a:t>
            </a:r>
            <a:endParaRPr lang="zh-CN" alt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dirty="0"/>
              <a:t>多边形拣选</a:t>
            </a:r>
            <a:r>
              <a:rPr lang="en-US" dirty="0"/>
              <a:t>VS</a:t>
            </a:r>
            <a:r>
              <a:rPr lang="zh-CN" altLang="en-US" dirty="0"/>
              <a:t>深度缓存</a:t>
            </a:r>
            <a:endParaRPr lang="zh-CN" altLang="en-US" dirty="0"/>
          </a:p>
        </p:txBody>
      </p:sp>
      <p:sp>
        <p:nvSpPr>
          <p:cNvPr id="52227" name="Rectangle 3"/>
          <p:cNvSpPr>
            <a:spLocks noGrp="1" noChangeArrowheads="1"/>
          </p:cNvSpPr>
          <p:nvPr>
            <p:ph type="body" idx="1"/>
          </p:nvPr>
        </p:nvSpPr>
        <p:spPr>
          <a:xfrm>
            <a:off x="552773" y="1764655"/>
            <a:ext cx="7991475" cy="1800225"/>
          </a:xfrm>
        </p:spPr>
        <p:txBody>
          <a:bodyPr/>
          <a:lstStyle/>
          <a:p>
            <a:r>
              <a:rPr lang="en-US" dirty="0" err="1"/>
              <a:t>CullFace</a:t>
            </a:r>
            <a:r>
              <a:rPr lang="en-US" dirty="0"/>
              <a:t> VS </a:t>
            </a:r>
            <a:r>
              <a:rPr lang="en-US" dirty="0" err="1"/>
              <a:t>DepthTest</a:t>
            </a:r>
            <a:endParaRPr lang="en-US" dirty="0"/>
          </a:p>
          <a:p>
            <a:r>
              <a:rPr lang="en-US" dirty="0" err="1"/>
              <a:t>CullFace</a:t>
            </a:r>
            <a:r>
              <a:rPr lang="en-US" dirty="0"/>
              <a:t> </a:t>
            </a:r>
            <a:r>
              <a:rPr lang="zh-CN" altLang="en-US" dirty="0"/>
              <a:t>和 </a:t>
            </a:r>
            <a:r>
              <a:rPr lang="en-US" dirty="0" err="1"/>
              <a:t>DepthTest</a:t>
            </a:r>
            <a:r>
              <a:rPr lang="en-US" dirty="0"/>
              <a:t> </a:t>
            </a:r>
            <a:r>
              <a:rPr lang="zh-CN" altLang="en-US" dirty="0"/>
              <a:t>功能都关闭</a:t>
            </a:r>
            <a:endParaRPr lang="zh-CN" altLang="en-US" dirty="0"/>
          </a:p>
        </p:txBody>
      </p:sp>
      <p:pic>
        <p:nvPicPr>
          <p:cNvPr id="5222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00600" y="3276600"/>
            <a:ext cx="2232025" cy="220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0" name="Text Box 6"/>
          <p:cNvSpPr txBox="1">
            <a:spLocks noChangeArrowheads="1"/>
          </p:cNvSpPr>
          <p:nvPr/>
        </p:nvSpPr>
        <p:spPr bwMode="auto">
          <a:xfrm>
            <a:off x="5557482" y="5035426"/>
            <a:ext cx="19446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dirty="0">
                <a:effectLst>
                  <a:outerShdw blurRad="38100" dist="38100" dir="2700000" algn="tl">
                    <a:srgbClr val="C0C0C0"/>
                  </a:outerShdw>
                </a:effectLst>
              </a:rPr>
              <a:t>cube2</a:t>
            </a:r>
            <a:endParaRPr lang="en-US" dirty="0">
              <a:effectLst>
                <a:outerShdw blurRad="38100" dist="38100" dir="2700000" algn="tl">
                  <a:srgbClr val="C0C0C0"/>
                </a:outerShdw>
              </a:effectLst>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528" y="3244850"/>
            <a:ext cx="2447925" cy="223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7"/>
          <p:cNvSpPr txBox="1">
            <a:spLocks noChangeArrowheads="1"/>
          </p:cNvSpPr>
          <p:nvPr/>
        </p:nvSpPr>
        <p:spPr bwMode="auto">
          <a:xfrm>
            <a:off x="2274960" y="5053434"/>
            <a:ext cx="1944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dirty="0">
                <a:effectLst>
                  <a:outerShdw blurRad="38100" dist="38100" dir="2700000" algn="tl">
                    <a:srgbClr val="C0C0C0"/>
                  </a:outerShdw>
                </a:effectLst>
              </a:rPr>
              <a:t>cube1</a:t>
            </a:r>
            <a:endParaRPr lang="en-US" dirty="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box(in)">
                                      <p:cBhvr>
                                        <p:cTn id="7" dur="500"/>
                                        <p:tgtEl>
                                          <p:spTgt spid="522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2230"/>
                                        </p:tgtEl>
                                        <p:attrNameLst>
                                          <p:attrName>style.visibility</p:attrName>
                                        </p:attrNameLst>
                                      </p:cBhvr>
                                      <p:to>
                                        <p:strVal val="visible"/>
                                      </p:to>
                                    </p:set>
                                    <p:anim calcmode="lin" valueType="num">
                                      <p:cBhvr additive="base">
                                        <p:cTn id="12" dur="500" fill="hold"/>
                                        <p:tgtEl>
                                          <p:spTgt spid="52230"/>
                                        </p:tgtEl>
                                        <p:attrNameLst>
                                          <p:attrName>ppt_x</p:attrName>
                                        </p:attrNameLst>
                                      </p:cBhvr>
                                      <p:tavLst>
                                        <p:tav tm="0">
                                          <p:val>
                                            <p:strVal val="#ppt_x"/>
                                          </p:val>
                                        </p:tav>
                                        <p:tav tm="100000">
                                          <p:val>
                                            <p:strVal val="#ppt_x"/>
                                          </p:val>
                                        </p:tav>
                                      </p:tavLst>
                                    </p:anim>
                                    <p:anim calcmode="lin" valueType="num">
                                      <p:cBhvr additive="base">
                                        <p:cTn id="13" dur="500" fill="hold"/>
                                        <p:tgtEl>
                                          <p:spTgt spid="5223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ox(i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sz="2800" dirty="0"/>
              <a:t>三维绘制（</a:t>
            </a:r>
            <a:r>
              <a:rPr lang="en-US" altLang="zh-CN" sz="2800" dirty="0"/>
              <a:t>3D Rendering)</a:t>
            </a:r>
            <a:endParaRPr lang="en-US" altLang="zh-CN" sz="2800" dirty="0"/>
          </a:p>
          <a:p>
            <a:pPr lvl="1"/>
            <a:r>
              <a:rPr lang="zh-CN" altLang="en-US" sz="2400" dirty="0"/>
              <a:t>如何呈现三维效果</a:t>
            </a:r>
            <a:endParaRPr lang="en-US" altLang="zh-CN" sz="2400" dirty="0"/>
          </a:p>
          <a:p>
            <a:pPr lvl="1"/>
            <a:r>
              <a:rPr lang="zh-CN" altLang="en-US" sz="2400" dirty="0"/>
              <a:t>设置模型视图矩阵与投影矩阵</a:t>
            </a:r>
            <a:endParaRPr lang="en-US" altLang="zh-CN" sz="2400" dirty="0"/>
          </a:p>
          <a:p>
            <a:pPr lvl="1"/>
            <a:r>
              <a:rPr lang="en-US" altLang="zh-CN" sz="2400" dirty="0" err="1"/>
              <a:t>Zbuffer</a:t>
            </a:r>
            <a:r>
              <a:rPr lang="zh-CN" altLang="en-US" sz="2400" dirty="0"/>
              <a:t>概念</a:t>
            </a:r>
            <a:endParaRPr lang="en-US" altLang="zh-CN" sz="2400" dirty="0"/>
          </a:p>
          <a:p>
            <a:pPr lvl="1"/>
            <a:r>
              <a:rPr lang="en-US" altLang="zh-CN" sz="2400" dirty="0"/>
              <a:t>GLUT/GLU</a:t>
            </a:r>
            <a:r>
              <a:rPr lang="zh-CN" altLang="en-US" sz="2400" dirty="0"/>
              <a:t>相关函数</a:t>
            </a:r>
            <a:endParaRPr lang="en-US" sz="2400" dirty="0"/>
          </a:p>
          <a:p>
            <a:r>
              <a:rPr lang="zh-CN" altLang="en-US" sz="2800" dirty="0"/>
              <a:t>交互（</a:t>
            </a:r>
            <a:r>
              <a:rPr lang="en-US" altLang="zh-CN" sz="2800" dirty="0"/>
              <a:t>Interaction</a:t>
            </a:r>
            <a:r>
              <a:rPr lang="zh-CN" altLang="en-US" sz="2800" dirty="0"/>
              <a:t>）</a:t>
            </a:r>
            <a:endParaRPr lang="en-US" altLang="zh-CN" sz="2800" dirty="0"/>
          </a:p>
          <a:p>
            <a:pPr lvl="1"/>
            <a:r>
              <a:rPr lang="en-US" altLang="zh-CN" sz="2400" dirty="0"/>
              <a:t>GLUT</a:t>
            </a:r>
            <a:r>
              <a:rPr lang="zh-CN" altLang="en-US" sz="2400" dirty="0"/>
              <a:t>回调函数</a:t>
            </a:r>
            <a:endParaRPr lang="en-US" altLang="zh-CN" sz="2400" dirty="0"/>
          </a:p>
          <a:p>
            <a:pPr lvl="1"/>
            <a:r>
              <a:rPr lang="zh-CN" altLang="en-US" sz="2400" dirty="0"/>
              <a:t>菜单</a:t>
            </a:r>
            <a:endParaRPr lang="en-US" altLang="zh-CN" sz="2400" dirty="0"/>
          </a:p>
          <a:p>
            <a:pPr lvl="1"/>
            <a:r>
              <a:rPr lang="zh-CN" altLang="en-US" sz="2400" dirty="0"/>
              <a:t>利用异或操作实现橡皮条技术</a:t>
            </a:r>
            <a:endParaRPr lang="en-US" altLang="zh-CN"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zh-CN" altLang="en-US" dirty="0"/>
              <a:t>多边形拣选</a:t>
            </a:r>
            <a:r>
              <a:rPr lang="en-US" altLang="zh-CN" dirty="0"/>
              <a:t>VS</a:t>
            </a:r>
            <a:r>
              <a:rPr lang="zh-CN" altLang="en-US" dirty="0"/>
              <a:t>深度缓存</a:t>
            </a:r>
            <a:endParaRPr lang="zh-CN" altLang="en-US" dirty="0"/>
          </a:p>
        </p:txBody>
      </p:sp>
      <p:sp>
        <p:nvSpPr>
          <p:cNvPr id="53251" name="Rectangle 3"/>
          <p:cNvSpPr>
            <a:spLocks noGrp="1" noChangeArrowheads="1"/>
          </p:cNvSpPr>
          <p:nvPr>
            <p:ph type="body" idx="1"/>
          </p:nvPr>
        </p:nvSpPr>
        <p:spPr>
          <a:xfrm>
            <a:off x="533400" y="1600200"/>
            <a:ext cx="7991475" cy="576263"/>
          </a:xfrm>
        </p:spPr>
        <p:txBody>
          <a:bodyPr/>
          <a:lstStyle/>
          <a:p>
            <a:r>
              <a:rPr lang="en-US"/>
              <a:t>CullFace </a:t>
            </a:r>
            <a:r>
              <a:rPr lang="zh-CN" altLang="en-US"/>
              <a:t>和 </a:t>
            </a:r>
            <a:r>
              <a:rPr lang="en-US"/>
              <a:t>DepthTest </a:t>
            </a:r>
            <a:r>
              <a:rPr lang="zh-CN" altLang="en-US"/>
              <a:t>功能任一开启</a:t>
            </a:r>
            <a:endParaRPr lang="zh-CN" altLang="en-US"/>
          </a:p>
        </p:txBody>
      </p:sp>
      <p:grpSp>
        <p:nvGrpSpPr>
          <p:cNvPr id="53252" name="Group 4"/>
          <p:cNvGrpSpPr/>
          <p:nvPr/>
        </p:nvGrpSpPr>
        <p:grpSpPr bwMode="auto">
          <a:xfrm>
            <a:off x="1066800" y="2518826"/>
            <a:ext cx="3276601" cy="3446463"/>
            <a:chOff x="0" y="0"/>
            <a:chExt cx="2064" cy="2171"/>
          </a:xfrm>
        </p:grpSpPr>
        <p:pic>
          <p:nvPicPr>
            <p:cNvPr id="5325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15" cy="1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4" name="Text Box 6"/>
            <p:cNvSpPr txBox="1">
              <a:spLocks noChangeArrowheads="1"/>
            </p:cNvSpPr>
            <p:nvPr/>
          </p:nvSpPr>
          <p:spPr bwMode="auto">
            <a:xfrm>
              <a:off x="658" y="1938"/>
              <a:ext cx="14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dirty="0">
                  <a:effectLst>
                    <a:outerShdw blurRad="38100" dist="38100" dir="2700000" algn="tl">
                      <a:srgbClr val="C0C0C0"/>
                    </a:outerShdw>
                  </a:effectLst>
                  <a:latin typeface="+mj-ea"/>
                  <a:ea typeface="+mj-ea"/>
                </a:rPr>
                <a:t>开启</a:t>
              </a:r>
              <a:endParaRPr lang="zh-CN" altLang="en-US" dirty="0">
                <a:effectLst>
                  <a:outerShdw blurRad="38100" dist="38100" dir="2700000" algn="tl">
                    <a:srgbClr val="C0C0C0"/>
                  </a:outerShdw>
                </a:effectLst>
                <a:latin typeface="+mj-ea"/>
                <a:ea typeface="+mj-ea"/>
              </a:endParaRPr>
            </a:p>
          </p:txBody>
        </p:sp>
      </p:grpSp>
      <p:grpSp>
        <p:nvGrpSpPr>
          <p:cNvPr id="53255" name="Group 7"/>
          <p:cNvGrpSpPr/>
          <p:nvPr/>
        </p:nvGrpSpPr>
        <p:grpSpPr bwMode="auto">
          <a:xfrm>
            <a:off x="5243513" y="2526764"/>
            <a:ext cx="3384549" cy="3340101"/>
            <a:chOff x="0" y="0"/>
            <a:chExt cx="2132" cy="2104"/>
          </a:xfrm>
        </p:grpSpPr>
        <p:pic>
          <p:nvPicPr>
            <p:cNvPr id="532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05" cy="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7" name="Text Box 9"/>
            <p:cNvSpPr txBox="1">
              <a:spLocks noChangeArrowheads="1"/>
            </p:cNvSpPr>
            <p:nvPr/>
          </p:nvSpPr>
          <p:spPr bwMode="auto">
            <a:xfrm>
              <a:off x="726" y="1871"/>
              <a:ext cx="14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dirty="0">
                  <a:effectLst>
                    <a:outerShdw blurRad="38100" dist="38100" dir="2700000" algn="tl">
                      <a:srgbClr val="C0C0C0"/>
                    </a:outerShdw>
                  </a:effectLst>
                  <a:latin typeface="+mj-ea"/>
                  <a:ea typeface="+mj-ea"/>
                </a:rPr>
                <a:t>未开启</a:t>
              </a:r>
              <a:endParaRPr lang="zh-CN" altLang="en-US" dirty="0">
                <a:effectLst>
                  <a:outerShdw blurRad="38100" dist="38100" dir="2700000" algn="tl">
                    <a:srgbClr val="C0C0C0"/>
                  </a:outerShdw>
                </a:effectLst>
                <a:latin typeface="+mj-ea"/>
                <a:ea typeface="+mj-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252"/>
                                        </p:tgtEl>
                                        <p:attrNameLst>
                                          <p:attrName>style.visibility</p:attrName>
                                        </p:attrNameLst>
                                      </p:cBhvr>
                                      <p:to>
                                        <p:strVal val="visible"/>
                                      </p:to>
                                    </p:set>
                                    <p:anim calcmode="lin" valueType="num">
                                      <p:cBhvr additive="base">
                                        <p:cTn id="7" dur="500" fill="hold"/>
                                        <p:tgtEl>
                                          <p:spTgt spid="53252"/>
                                        </p:tgtEl>
                                        <p:attrNameLst>
                                          <p:attrName>ppt_x</p:attrName>
                                        </p:attrNameLst>
                                      </p:cBhvr>
                                      <p:tavLst>
                                        <p:tav tm="0">
                                          <p:val>
                                            <p:strVal val="0-#ppt_w/2"/>
                                          </p:val>
                                        </p:tav>
                                        <p:tav tm="100000">
                                          <p:val>
                                            <p:strVal val="#ppt_x"/>
                                          </p:val>
                                        </p:tav>
                                      </p:tavLst>
                                    </p:anim>
                                    <p:anim calcmode="lin" valueType="num">
                                      <p:cBhvr additive="base">
                                        <p:cTn id="8" dur="500" fill="hold"/>
                                        <p:tgtEl>
                                          <p:spTgt spid="532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3255"/>
                                        </p:tgtEl>
                                        <p:attrNameLst>
                                          <p:attrName>style.visibility</p:attrName>
                                        </p:attrNameLst>
                                      </p:cBhvr>
                                      <p:to>
                                        <p:strVal val="visible"/>
                                      </p:to>
                                    </p:set>
                                    <p:anim calcmode="lin" valueType="num">
                                      <p:cBhvr additive="base">
                                        <p:cTn id="13" dur="500" fill="hold"/>
                                        <p:tgtEl>
                                          <p:spTgt spid="53255"/>
                                        </p:tgtEl>
                                        <p:attrNameLst>
                                          <p:attrName>ppt_x</p:attrName>
                                        </p:attrNameLst>
                                      </p:cBhvr>
                                      <p:tavLst>
                                        <p:tav tm="0">
                                          <p:val>
                                            <p:strVal val="1+#ppt_w/2"/>
                                          </p:val>
                                        </p:tav>
                                        <p:tav tm="100000">
                                          <p:val>
                                            <p:strVal val="#ppt_x"/>
                                          </p:val>
                                        </p:tav>
                                      </p:tavLst>
                                    </p:anim>
                                    <p:anim calcmode="lin" valueType="num">
                                      <p:cBhvr additive="base">
                                        <p:cTn id="14" dur="500" fill="hold"/>
                                        <p:tgtEl>
                                          <p:spTgt spid="532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dirty="0"/>
              <a:t>多边形拣选</a:t>
            </a:r>
            <a:r>
              <a:rPr lang="en-US" altLang="zh-CN" dirty="0"/>
              <a:t>VS</a:t>
            </a:r>
            <a:r>
              <a:rPr lang="zh-CN" altLang="en-US" dirty="0"/>
              <a:t>深度缓存</a:t>
            </a:r>
            <a:endParaRPr lang="zh-CN" altLang="en-US" dirty="0"/>
          </a:p>
        </p:txBody>
      </p:sp>
      <p:sp>
        <p:nvSpPr>
          <p:cNvPr id="54275" name="Rectangle 3"/>
          <p:cNvSpPr>
            <a:spLocks noGrp="1" noChangeArrowheads="1"/>
          </p:cNvSpPr>
          <p:nvPr>
            <p:ph type="body" idx="1"/>
          </p:nvPr>
        </p:nvSpPr>
        <p:spPr>
          <a:xfrm>
            <a:off x="609600" y="1752600"/>
            <a:ext cx="7991475" cy="576263"/>
          </a:xfrm>
        </p:spPr>
        <p:txBody>
          <a:bodyPr/>
          <a:lstStyle/>
          <a:p>
            <a:r>
              <a:rPr lang="en-US"/>
              <a:t>CullFace VS</a:t>
            </a:r>
            <a:r>
              <a:rPr lang="zh-CN" altLang="en-US"/>
              <a:t> </a:t>
            </a:r>
            <a:r>
              <a:rPr lang="en-US"/>
              <a:t>DepthTest</a:t>
            </a:r>
            <a:endParaRPr lang="zh-CN" altLang="en-US"/>
          </a:p>
        </p:txBody>
      </p:sp>
      <p:grpSp>
        <p:nvGrpSpPr>
          <p:cNvPr id="54276" name="Group 4"/>
          <p:cNvGrpSpPr/>
          <p:nvPr/>
        </p:nvGrpSpPr>
        <p:grpSpPr bwMode="auto">
          <a:xfrm>
            <a:off x="5068887" y="2828925"/>
            <a:ext cx="3749675" cy="3621088"/>
            <a:chOff x="0" y="0"/>
            <a:chExt cx="2362" cy="2281"/>
          </a:xfrm>
        </p:grpSpPr>
        <p:sp>
          <p:nvSpPr>
            <p:cNvPr id="54277" name="Text Box 5"/>
            <p:cNvSpPr txBox="1">
              <a:spLocks noChangeArrowheads="1"/>
            </p:cNvSpPr>
            <p:nvPr/>
          </p:nvSpPr>
          <p:spPr bwMode="auto">
            <a:xfrm>
              <a:off x="547" y="2089"/>
              <a:ext cx="140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effectLst>
                    <a:outerShdw blurRad="38100" dist="38100" dir="2700000" algn="tl">
                      <a:srgbClr val="C0C0C0"/>
                    </a:outerShdw>
                  </a:effectLst>
                </a:rPr>
                <a:t>DepthTest</a:t>
              </a:r>
              <a:endParaRPr lang="en-US">
                <a:effectLst>
                  <a:outerShdw blurRad="38100" dist="38100" dir="2700000" algn="tl">
                    <a:srgbClr val="C0C0C0"/>
                  </a:outerShdw>
                </a:effectLst>
              </a:endParaRPr>
            </a:p>
          </p:txBody>
        </p:sp>
        <p:pic>
          <p:nvPicPr>
            <p:cNvPr id="5427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362" cy="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4279" name="Group 7"/>
          <p:cNvGrpSpPr/>
          <p:nvPr/>
        </p:nvGrpSpPr>
        <p:grpSpPr bwMode="auto">
          <a:xfrm>
            <a:off x="825500" y="2805113"/>
            <a:ext cx="3959225" cy="3571875"/>
            <a:chOff x="0" y="0"/>
            <a:chExt cx="2494" cy="2250"/>
          </a:xfrm>
        </p:grpSpPr>
        <p:sp>
          <p:nvSpPr>
            <p:cNvPr id="54280" name="Text Box 8"/>
            <p:cNvSpPr txBox="1">
              <a:spLocks noChangeArrowheads="1"/>
            </p:cNvSpPr>
            <p:nvPr/>
          </p:nvSpPr>
          <p:spPr bwMode="auto">
            <a:xfrm>
              <a:off x="544" y="2058"/>
              <a:ext cx="140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effectLst>
                    <a:outerShdw blurRad="38100" dist="38100" dir="2700000" algn="tl">
                      <a:srgbClr val="C0C0C0"/>
                    </a:outerShdw>
                  </a:effectLst>
                </a:rPr>
                <a:t>CullFace</a:t>
              </a:r>
              <a:endParaRPr lang="en-US">
                <a:effectLst>
                  <a:outerShdw blurRad="38100" dist="38100" dir="2700000" algn="tl">
                    <a:srgbClr val="C0C0C0"/>
                  </a:outerShdw>
                </a:effectLst>
              </a:endParaRPr>
            </a:p>
          </p:txBody>
        </p:sp>
        <p:pic>
          <p:nvPicPr>
            <p:cNvPr id="5428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94" cy="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279"/>
                                        </p:tgtEl>
                                        <p:attrNameLst>
                                          <p:attrName>style.visibility</p:attrName>
                                        </p:attrNameLst>
                                      </p:cBhvr>
                                      <p:to>
                                        <p:strVal val="visible"/>
                                      </p:to>
                                    </p:set>
                                    <p:anim calcmode="lin" valueType="num">
                                      <p:cBhvr additive="base">
                                        <p:cTn id="7" dur="500" fill="hold"/>
                                        <p:tgtEl>
                                          <p:spTgt spid="54279"/>
                                        </p:tgtEl>
                                        <p:attrNameLst>
                                          <p:attrName>ppt_x</p:attrName>
                                        </p:attrNameLst>
                                      </p:cBhvr>
                                      <p:tavLst>
                                        <p:tav tm="0">
                                          <p:val>
                                            <p:strVal val="0-#ppt_w/2"/>
                                          </p:val>
                                        </p:tav>
                                        <p:tav tm="100000">
                                          <p:val>
                                            <p:strVal val="#ppt_x"/>
                                          </p:val>
                                        </p:tav>
                                      </p:tavLst>
                                    </p:anim>
                                    <p:anim calcmode="lin" valueType="num">
                                      <p:cBhvr additive="base">
                                        <p:cTn id="8" dur="500" fill="hold"/>
                                        <p:tgtEl>
                                          <p:spTgt spid="542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4276"/>
                                        </p:tgtEl>
                                        <p:attrNameLst>
                                          <p:attrName>style.visibility</p:attrName>
                                        </p:attrNameLst>
                                      </p:cBhvr>
                                      <p:to>
                                        <p:strVal val="visible"/>
                                      </p:to>
                                    </p:set>
                                    <p:anim calcmode="lin" valueType="num">
                                      <p:cBhvr additive="base">
                                        <p:cTn id="13" dur="500" fill="hold"/>
                                        <p:tgtEl>
                                          <p:spTgt spid="54276"/>
                                        </p:tgtEl>
                                        <p:attrNameLst>
                                          <p:attrName>ppt_x</p:attrName>
                                        </p:attrNameLst>
                                      </p:cBhvr>
                                      <p:tavLst>
                                        <p:tav tm="0">
                                          <p:val>
                                            <p:strVal val="1+#ppt_w/2"/>
                                          </p:val>
                                        </p:tav>
                                        <p:tav tm="100000">
                                          <p:val>
                                            <p:strVal val="#ppt_x"/>
                                          </p:val>
                                        </p:tav>
                                      </p:tavLst>
                                    </p:anim>
                                    <p:anim calcmode="lin" valueType="num">
                                      <p:cBhvr additive="base">
                                        <p:cTn id="14" dur="500" fill="hold"/>
                                        <p:tgtEl>
                                          <p:spTgt spid="542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sz="2800" dirty="0">
                <a:solidFill>
                  <a:schemeClr val="accent2"/>
                </a:solidFill>
              </a:rPr>
              <a:t>三维绘制（</a:t>
            </a:r>
            <a:r>
              <a:rPr lang="en-US" altLang="zh-CN" sz="2800" dirty="0">
                <a:solidFill>
                  <a:schemeClr val="accent2"/>
                </a:solidFill>
              </a:rPr>
              <a:t>3D Rendering)</a:t>
            </a:r>
            <a:endParaRPr lang="en-US" altLang="zh-CN" sz="2800" dirty="0">
              <a:solidFill>
                <a:schemeClr val="accent2"/>
              </a:solidFill>
            </a:endParaRPr>
          </a:p>
          <a:p>
            <a:pPr lvl="1"/>
            <a:r>
              <a:rPr lang="zh-CN" altLang="en-US" sz="2400" dirty="0">
                <a:solidFill>
                  <a:schemeClr val="accent2"/>
                </a:solidFill>
              </a:rPr>
              <a:t>如何呈现三维效果</a:t>
            </a:r>
            <a:endParaRPr lang="en-US" altLang="zh-CN" sz="2400" dirty="0">
              <a:solidFill>
                <a:schemeClr val="accent2"/>
              </a:solidFill>
            </a:endParaRPr>
          </a:p>
          <a:p>
            <a:pPr lvl="1"/>
            <a:r>
              <a:rPr lang="zh-CN" altLang="en-US" sz="2400" dirty="0">
                <a:solidFill>
                  <a:schemeClr val="accent2"/>
                </a:solidFill>
              </a:rPr>
              <a:t>设置模型视图矩阵与投影矩阵</a:t>
            </a:r>
            <a:endParaRPr lang="en-US" altLang="zh-CN" sz="2400" dirty="0">
              <a:solidFill>
                <a:schemeClr val="accent2"/>
              </a:solidFill>
            </a:endParaRPr>
          </a:p>
          <a:p>
            <a:pPr lvl="1"/>
            <a:r>
              <a:rPr lang="zh-CN" altLang="en-US" sz="2400" dirty="0">
                <a:solidFill>
                  <a:schemeClr val="accent2"/>
                </a:solidFill>
              </a:rPr>
              <a:t>隐藏面消除概念</a:t>
            </a:r>
            <a:endParaRPr lang="en-US" altLang="zh-CN" sz="2400" dirty="0">
              <a:solidFill>
                <a:schemeClr val="accent2"/>
              </a:solidFill>
            </a:endParaRPr>
          </a:p>
          <a:p>
            <a:r>
              <a:rPr lang="zh-CN" altLang="en-US" sz="2800" dirty="0">
                <a:solidFill>
                  <a:schemeClr val="accent2"/>
                </a:solidFill>
              </a:rPr>
              <a:t>交互（</a:t>
            </a:r>
            <a:r>
              <a:rPr lang="en-US" altLang="zh-CN" sz="2800" dirty="0">
                <a:solidFill>
                  <a:schemeClr val="accent2"/>
                </a:solidFill>
              </a:rPr>
              <a:t>Interaction</a:t>
            </a:r>
            <a:r>
              <a:rPr lang="zh-CN" altLang="en-US" sz="2800" dirty="0">
                <a:solidFill>
                  <a:schemeClr val="accent2"/>
                </a:solidFill>
              </a:rPr>
              <a:t>）</a:t>
            </a:r>
            <a:endParaRPr lang="en-US" altLang="zh-CN" sz="2800" dirty="0">
              <a:solidFill>
                <a:schemeClr val="accent2"/>
              </a:solidFill>
            </a:endParaRPr>
          </a:p>
          <a:p>
            <a:pPr lvl="1"/>
            <a:r>
              <a:rPr lang="en-US" altLang="zh-CN" sz="2400" dirty="0">
                <a:solidFill>
                  <a:schemeClr val="accent2"/>
                </a:solidFill>
              </a:rPr>
              <a:t>GLUT</a:t>
            </a:r>
            <a:r>
              <a:rPr lang="zh-CN" altLang="en-US" sz="2400" dirty="0">
                <a:solidFill>
                  <a:schemeClr val="accent2"/>
                </a:solidFill>
              </a:rPr>
              <a:t>回调函数</a:t>
            </a:r>
            <a:endParaRPr lang="en-US" altLang="zh-CN" sz="2400" dirty="0">
              <a:solidFill>
                <a:schemeClr val="accent2"/>
              </a:solidFill>
            </a:endParaRPr>
          </a:p>
          <a:p>
            <a:pPr lvl="1"/>
            <a:r>
              <a:rPr lang="zh-CN" altLang="en-US" sz="2400" dirty="0"/>
              <a:t>菜单</a:t>
            </a:r>
            <a:endParaRPr lang="en-US" altLang="zh-CN"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鼠标回调函数</a:t>
            </a:r>
            <a:endParaRPr lang="en-US" dirty="0"/>
          </a:p>
        </p:txBody>
      </p:sp>
      <p:sp>
        <p:nvSpPr>
          <p:cNvPr id="3" name="内容占位符 2"/>
          <p:cNvSpPr>
            <a:spLocks noGrp="1"/>
          </p:cNvSpPr>
          <p:nvPr>
            <p:ph idx="1"/>
          </p:nvPr>
        </p:nvSpPr>
        <p:spPr/>
        <p:txBody>
          <a:bodyPr/>
          <a:lstStyle/>
          <a:p>
            <a:r>
              <a:rPr lang="en-US" sz="2800" b="1" dirty="0" err="1"/>
              <a:t>glutMouseFunc</a:t>
            </a:r>
            <a:r>
              <a:rPr lang="en-US" sz="2800" b="1" dirty="0"/>
              <a:t>(mouse)</a:t>
            </a:r>
            <a:br>
              <a:rPr lang="en-US" sz="2800" dirty="0"/>
            </a:br>
            <a:r>
              <a:rPr lang="en-US" sz="2800" b="1" dirty="0"/>
              <a:t>void mouse(</a:t>
            </a:r>
            <a:r>
              <a:rPr lang="en-US" sz="2800" b="1" dirty="0" err="1"/>
              <a:t>int</a:t>
            </a:r>
            <a:r>
              <a:rPr lang="en-US" sz="2800" b="1" dirty="0"/>
              <a:t> button, </a:t>
            </a:r>
            <a:r>
              <a:rPr lang="en-US" sz="2800" b="1" dirty="0" err="1"/>
              <a:t>int</a:t>
            </a:r>
            <a:r>
              <a:rPr lang="en-US" sz="2800" b="1" dirty="0"/>
              <a:t> state, </a:t>
            </a:r>
            <a:r>
              <a:rPr lang="en-US" sz="2800" b="1" dirty="0" err="1"/>
              <a:t>int</a:t>
            </a:r>
            <a:r>
              <a:rPr lang="en-US" sz="2800" dirty="0"/>
              <a:t> </a:t>
            </a:r>
            <a:r>
              <a:rPr lang="en-US" sz="2800" b="1" dirty="0"/>
              <a:t>x, </a:t>
            </a:r>
            <a:r>
              <a:rPr lang="en-US" sz="2800" b="1" dirty="0" err="1"/>
              <a:t>int</a:t>
            </a:r>
            <a:r>
              <a:rPr lang="en-US" sz="2800" b="1" dirty="0"/>
              <a:t> y)</a:t>
            </a:r>
            <a:endParaRPr lang="en-US" sz="2800" dirty="0"/>
          </a:p>
          <a:p>
            <a:pPr lvl="1"/>
            <a:r>
              <a:rPr lang="zh-CN" altLang="en-US" sz="2400" dirty="0"/>
              <a:t>其中</a:t>
            </a:r>
            <a:r>
              <a:rPr lang="en-US" sz="2400" dirty="0"/>
              <a:t>button</a:t>
            </a:r>
            <a:r>
              <a:rPr lang="zh-CN" altLang="en-US" sz="2400" dirty="0"/>
              <a:t>的值可能是</a:t>
            </a:r>
            <a:r>
              <a:rPr lang="en-US" altLang="zh-CN" sz="2400" dirty="0"/>
              <a:t>G</a:t>
            </a:r>
            <a:r>
              <a:rPr lang="en-US" sz="2400" dirty="0"/>
              <a:t>LUT_LEFT_BUTTON</a:t>
            </a:r>
            <a:r>
              <a:rPr lang="zh-CN" altLang="en-US" sz="2400" dirty="0"/>
              <a:t>，</a:t>
            </a:r>
            <a:r>
              <a:rPr lang="en-US" sz="2400" dirty="0"/>
              <a:t>GLUT_MIDDLE_BUTTON</a:t>
            </a:r>
            <a:r>
              <a:rPr lang="zh-CN" altLang="en-US" sz="2400" dirty="0"/>
              <a:t>，</a:t>
            </a:r>
            <a:r>
              <a:rPr lang="en-US" altLang="zh-CN" sz="2400" dirty="0"/>
              <a:t>G</a:t>
            </a:r>
            <a:r>
              <a:rPr lang="en-US" sz="2400" dirty="0"/>
              <a:t>LUT_RIGHT_BUTTON</a:t>
            </a:r>
            <a:r>
              <a:rPr lang="zh-CN" altLang="en-US" sz="2400" dirty="0"/>
              <a:t>表示哪个按钮导致了事件发生</a:t>
            </a:r>
            <a:endParaRPr lang="en-US" altLang="zh-CN" sz="2400" dirty="0"/>
          </a:p>
          <a:p>
            <a:pPr lvl="1"/>
            <a:r>
              <a:rPr lang="en-US" sz="2400" dirty="0"/>
              <a:t>state</a:t>
            </a:r>
            <a:r>
              <a:rPr lang="zh-CN" altLang="en-US" sz="2400" dirty="0"/>
              <a:t>表示相应按钮的状态：</a:t>
            </a:r>
            <a:r>
              <a:rPr lang="en-US" sz="2400" dirty="0"/>
              <a:t>GLUT_UP, GLUT_DOWN</a:t>
            </a:r>
            <a:endParaRPr lang="en-US" sz="2400" dirty="0"/>
          </a:p>
          <a:p>
            <a:pPr lvl="1"/>
            <a:r>
              <a:rPr lang="en-US" sz="2400" dirty="0"/>
              <a:t>x, y</a:t>
            </a:r>
            <a:r>
              <a:rPr lang="zh-CN" altLang="en-US" sz="2400" dirty="0"/>
              <a:t>表示在窗口中的位置 </a:t>
            </a:r>
            <a:r>
              <a:rPr lang="en-US" altLang="zh-CN" sz="2400" dirty="0"/>
              <a:t>(</a:t>
            </a:r>
            <a:r>
              <a:rPr lang="zh-CN" altLang="en-US" sz="2400" dirty="0"/>
              <a:t>以窗口左上角为原点的坐标</a:t>
            </a:r>
            <a:r>
              <a:rPr lang="en-US" altLang="zh-CN" sz="2400" dirty="0"/>
              <a:t>)</a:t>
            </a:r>
            <a:br>
              <a:rPr lang="zh-CN" altLang="en-US" sz="2300" dirty="0"/>
            </a:br>
            <a:endParaRPr lang="en-US" sz="23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鼠标定位</a:t>
            </a:r>
            <a:endParaRPr lang="en-US" dirty="0"/>
          </a:p>
        </p:txBody>
      </p:sp>
      <p:sp>
        <p:nvSpPr>
          <p:cNvPr id="3" name="内容占位符 2"/>
          <p:cNvSpPr>
            <a:spLocks noGrp="1"/>
          </p:cNvSpPr>
          <p:nvPr>
            <p:ph idx="1"/>
          </p:nvPr>
        </p:nvSpPr>
        <p:spPr/>
        <p:txBody>
          <a:bodyPr/>
          <a:lstStyle/>
          <a:p>
            <a:r>
              <a:rPr lang="zh-CN" altLang="en-US" sz="2800" dirty="0"/>
              <a:t>在屏幕上的位置通常是以像素为单位的，原点在左上角 </a:t>
            </a:r>
            <a:r>
              <a:rPr lang="en-US" altLang="zh-CN" sz="2800" dirty="0"/>
              <a:t>–</a:t>
            </a:r>
            <a:r>
              <a:rPr lang="zh-CN" altLang="en-US" sz="2800" dirty="0"/>
              <a:t>因为显示器自顶向下刷新显示内容</a:t>
            </a:r>
            <a:endParaRPr lang="en-US" altLang="zh-CN" sz="2800" dirty="0"/>
          </a:p>
          <a:p>
            <a:pPr marL="0" indent="0">
              <a:buNone/>
            </a:pPr>
            <a:r>
              <a:rPr lang="en-US" altLang="zh-CN" sz="2800" dirty="0"/>
              <a:t>• </a:t>
            </a:r>
            <a:r>
              <a:rPr lang="zh-CN" altLang="en-US" sz="2800" dirty="0"/>
              <a:t>在</a:t>
            </a:r>
            <a:r>
              <a:rPr lang="en-US" altLang="zh-CN" sz="2800" dirty="0"/>
              <a:t>OpenGL</a:t>
            </a:r>
            <a:r>
              <a:rPr lang="zh-CN" altLang="en-US" sz="2800" dirty="0"/>
              <a:t>中使用的世界坐标系，其原点在左下角</a:t>
            </a:r>
            <a:br>
              <a:rPr lang="zh-CN" altLang="en-US" sz="2800" dirty="0"/>
            </a:br>
            <a:r>
              <a:rPr lang="en-US" altLang="zh-CN" sz="2800" dirty="0"/>
              <a:t>• </a:t>
            </a:r>
            <a:r>
              <a:rPr lang="zh-CN" altLang="en-US" sz="2800" dirty="0"/>
              <a:t>在这个坐标系中的</a:t>
            </a:r>
            <a:r>
              <a:rPr lang="en-US" altLang="zh-CN" sz="2800" dirty="0"/>
              <a:t>y</a:t>
            </a:r>
            <a:r>
              <a:rPr lang="zh-CN" altLang="en-US" sz="2800" dirty="0"/>
              <a:t>坐标需要从窗口高度中减去回调函数返回的</a:t>
            </a:r>
            <a:r>
              <a:rPr lang="en-US" altLang="zh-CN" sz="2800" dirty="0"/>
              <a:t>y</a:t>
            </a:r>
            <a:r>
              <a:rPr lang="zh-CN" altLang="en-US" sz="2800" dirty="0"/>
              <a:t>值： </a:t>
            </a:r>
            <a:r>
              <a:rPr lang="en-US" altLang="zh-CN" sz="2800" dirty="0"/>
              <a:t>y = h - y</a:t>
            </a:r>
            <a:br>
              <a:rPr lang="en-US" altLang="zh-CN"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2438400" y="4304769"/>
            <a:ext cx="4610100" cy="240297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获取窗口尺寸</a:t>
            </a:r>
            <a:endParaRPr lang="en-US" dirty="0"/>
          </a:p>
        </p:txBody>
      </p:sp>
      <p:sp>
        <p:nvSpPr>
          <p:cNvPr id="3" name="内容占位符 2"/>
          <p:cNvSpPr>
            <a:spLocks noGrp="1"/>
          </p:cNvSpPr>
          <p:nvPr>
            <p:ph idx="1"/>
          </p:nvPr>
        </p:nvSpPr>
        <p:spPr/>
        <p:txBody>
          <a:bodyPr/>
          <a:lstStyle/>
          <a:p>
            <a:r>
              <a:rPr lang="zh-CN" altLang="en-US" dirty="0"/>
              <a:t>为了完成</a:t>
            </a:r>
            <a:r>
              <a:rPr lang="en-US" altLang="zh-CN" dirty="0"/>
              <a:t>y</a:t>
            </a:r>
            <a:r>
              <a:rPr lang="zh-CN" altLang="en-US" dirty="0"/>
              <a:t>坐标的转换，需要知道窗口的尺</a:t>
            </a:r>
            <a:br>
              <a:rPr lang="zh-CN" altLang="en-US" dirty="0"/>
            </a:br>
            <a:r>
              <a:rPr lang="zh-CN" altLang="en-US" dirty="0"/>
              <a:t>寸：在程序执行过程中，高度可能发生改变</a:t>
            </a:r>
            <a:endParaRPr lang="en-US" altLang="zh-CN" dirty="0"/>
          </a:p>
          <a:p>
            <a:pPr lvl="1"/>
            <a:r>
              <a:rPr lang="zh-CN" altLang="en-US" dirty="0"/>
              <a:t>需要利用一个全局变量跟踪其变化</a:t>
            </a:r>
            <a:endParaRPr lang="en-US" altLang="zh-CN" dirty="0"/>
          </a:p>
          <a:p>
            <a:pPr lvl="1"/>
            <a:r>
              <a:rPr lang="zh-CN" altLang="en-US" dirty="0"/>
              <a:t>新高度值返回给形状改变回调函数</a:t>
            </a:r>
            <a:r>
              <a:rPr lang="en-US" altLang="zh-CN" dirty="0"/>
              <a:t>(</a:t>
            </a:r>
            <a:r>
              <a:rPr lang="zh-CN" altLang="en-US" dirty="0"/>
              <a:t>见后</a:t>
            </a:r>
            <a:r>
              <a:rPr lang="en-US" altLang="zh-CN" dirty="0"/>
              <a:t>)</a:t>
            </a:r>
            <a:endParaRPr lang="en-US" altLang="zh-CN" dirty="0"/>
          </a:p>
          <a:p>
            <a:pPr lvl="1"/>
            <a:r>
              <a:rPr lang="zh-CN" altLang="en-US" dirty="0"/>
              <a:t>也可以用查询函数</a:t>
            </a:r>
            <a:r>
              <a:rPr lang="en-US" altLang="zh-CN" dirty="0" err="1"/>
              <a:t>glGetIntegerv</a:t>
            </a:r>
            <a:r>
              <a:rPr lang="en-US" altLang="zh-CN" dirty="0"/>
              <a:t>()</a:t>
            </a:r>
            <a:r>
              <a:rPr lang="zh-CN" altLang="en-US" dirty="0"/>
              <a:t>和</a:t>
            </a:r>
            <a:br>
              <a:rPr lang="zh-CN" altLang="en-US" dirty="0"/>
            </a:br>
            <a:r>
              <a:rPr lang="en-US" altLang="zh-CN" dirty="0" err="1"/>
              <a:t>glGetFloatv</a:t>
            </a:r>
            <a:r>
              <a:rPr lang="en-US" altLang="zh-CN" dirty="0"/>
              <a:t>() </a:t>
            </a:r>
            <a:r>
              <a:rPr lang="zh-CN" altLang="en-US" dirty="0"/>
              <a:t>获取，因为高度是状态的一部分</a:t>
            </a:r>
            <a:endParaRPr lang="en-US" altLang="zh-CN" dirty="0"/>
          </a:p>
          <a:p>
            <a:pPr marL="381000" lvl="1" indent="0">
              <a:buNone/>
            </a:pPr>
            <a:r>
              <a:rPr lang="zh-CN" altLang="en-US" dirty="0"/>
              <a:t>例如：</a:t>
            </a:r>
            <a:r>
              <a:rPr lang="en-US" dirty="0" err="1"/>
              <a:t>glGetIntegerv</a:t>
            </a:r>
            <a:r>
              <a:rPr lang="en-US" dirty="0"/>
              <a:t> (GL_VIEWPORT, viewport)</a:t>
            </a:r>
            <a:endParaRPr lang="en-US" dirty="0"/>
          </a:p>
          <a:p>
            <a:pPr marL="381000" lvl="1" indent="0">
              <a:buNone/>
            </a:pPr>
            <a:r>
              <a:rPr lang="zh-CN" altLang="en-US" dirty="0"/>
              <a:t>将视口大小传入</a:t>
            </a:r>
            <a:r>
              <a:rPr lang="en-US" altLang="zh-CN" dirty="0"/>
              <a:t>viewport</a:t>
            </a:r>
            <a:r>
              <a:rPr lang="zh-CN" altLang="en-US" dirty="0"/>
              <a:t>数组中</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结束程序</a:t>
            </a:r>
            <a:endParaRPr lang="en-US" dirty="0"/>
          </a:p>
        </p:txBody>
      </p:sp>
      <p:sp>
        <p:nvSpPr>
          <p:cNvPr id="3" name="内容占位符 2"/>
          <p:cNvSpPr>
            <a:spLocks noGrp="1"/>
          </p:cNvSpPr>
          <p:nvPr>
            <p:ph idx="1"/>
          </p:nvPr>
        </p:nvSpPr>
        <p:spPr/>
        <p:txBody>
          <a:bodyPr/>
          <a:lstStyle/>
          <a:p>
            <a:r>
              <a:rPr lang="zh-CN" altLang="en-US" dirty="0"/>
              <a:t>在以前的程序中没有办法通过</a:t>
            </a:r>
            <a:r>
              <a:rPr lang="en-US" dirty="0"/>
              <a:t>OpenGL</a:t>
            </a:r>
            <a:r>
              <a:rPr lang="zh-CN" altLang="en-US" dirty="0"/>
              <a:t>结束</a:t>
            </a:r>
            <a:br>
              <a:rPr lang="zh-CN" altLang="en-US" dirty="0"/>
            </a:br>
            <a:r>
              <a:rPr lang="zh-CN" altLang="en-US" dirty="0"/>
              <a:t>当前程序</a:t>
            </a:r>
            <a:endParaRPr lang="en-US" altLang="zh-CN" dirty="0"/>
          </a:p>
          <a:p>
            <a:r>
              <a:rPr lang="zh-CN" altLang="en-US" dirty="0"/>
              <a:t>可以利用简单的鼠标回调函数做到这一点</a:t>
            </a:r>
            <a:br>
              <a:rPr lang="zh-CN" altLang="en-US" dirty="0"/>
            </a:br>
            <a:endParaRPr lang="en-US" altLang="zh-CN" dirty="0"/>
          </a:p>
          <a:p>
            <a:pPr marL="0" indent="0">
              <a:buNone/>
            </a:pPr>
            <a:r>
              <a:rPr lang="en-US" sz="2400" b="1" dirty="0"/>
              <a:t>void mouse(</a:t>
            </a:r>
            <a:r>
              <a:rPr lang="en-US" sz="2400" b="1" dirty="0" err="1"/>
              <a:t>int</a:t>
            </a:r>
            <a:r>
              <a:rPr lang="en-US" sz="2400" b="1" dirty="0"/>
              <a:t> </a:t>
            </a:r>
            <a:r>
              <a:rPr lang="en-US" sz="2400" b="1" dirty="0" err="1"/>
              <a:t>btn</a:t>
            </a:r>
            <a:r>
              <a:rPr lang="en-US" sz="2400" b="1" dirty="0"/>
              <a:t>, </a:t>
            </a:r>
            <a:r>
              <a:rPr lang="en-US" sz="2400" b="1" dirty="0" err="1"/>
              <a:t>int</a:t>
            </a:r>
            <a:r>
              <a:rPr lang="en-US" sz="2400" b="1" dirty="0"/>
              <a:t> state, </a:t>
            </a:r>
            <a:r>
              <a:rPr lang="en-US" sz="2400" b="1" dirty="0" err="1"/>
              <a:t>int</a:t>
            </a:r>
            <a:r>
              <a:rPr lang="en-US" sz="2400" b="1" dirty="0"/>
              <a:t> x, </a:t>
            </a:r>
            <a:r>
              <a:rPr lang="en-US" sz="2400" b="1" dirty="0" err="1"/>
              <a:t>int</a:t>
            </a:r>
            <a:r>
              <a:rPr lang="en-US" sz="2400" b="1" dirty="0"/>
              <a:t> y)</a:t>
            </a:r>
            <a:br>
              <a:rPr lang="en-US" sz="2400" dirty="0"/>
            </a:br>
            <a:r>
              <a:rPr lang="en-US" sz="2400" b="1" dirty="0"/>
              <a:t>{</a:t>
            </a:r>
            <a:br>
              <a:rPr lang="en-US" sz="2400" dirty="0"/>
            </a:br>
            <a:r>
              <a:rPr lang="en-US" sz="2400" dirty="0"/>
              <a:t>	</a:t>
            </a:r>
            <a:r>
              <a:rPr lang="en-US" sz="2400" b="1" dirty="0"/>
              <a:t>if(</a:t>
            </a:r>
            <a:r>
              <a:rPr lang="en-US" sz="2400" b="1" dirty="0" err="1"/>
              <a:t>btn</a:t>
            </a:r>
            <a:r>
              <a:rPr lang="en-US" sz="2400" b="1" dirty="0"/>
              <a:t>==GLUT_RIGHT_BUTTON &amp;&amp; 			state==GLUT_DOWN)</a:t>
            </a:r>
            <a:br>
              <a:rPr lang="en-US" sz="2400" dirty="0"/>
            </a:br>
            <a:r>
              <a:rPr lang="en-US" sz="2400" dirty="0"/>
              <a:t>	</a:t>
            </a:r>
            <a:r>
              <a:rPr lang="en-US" sz="2400" b="1" dirty="0"/>
              <a:t>exit(0);</a:t>
            </a:r>
            <a:br>
              <a:rPr lang="en-US" sz="2400" dirty="0"/>
            </a:br>
            <a:r>
              <a:rPr lang="en-US" sz="2400" b="1" dirty="0"/>
              <a:t>}</a:t>
            </a:r>
            <a:br>
              <a:rPr 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在指针处画方框</a:t>
            </a:r>
            <a:endParaRPr lang="en-US" dirty="0"/>
          </a:p>
        </p:txBody>
      </p:sp>
      <p:sp>
        <p:nvSpPr>
          <p:cNvPr id="3" name="内容占位符 2"/>
          <p:cNvSpPr>
            <a:spLocks noGrp="1"/>
          </p:cNvSpPr>
          <p:nvPr>
            <p:ph idx="1"/>
          </p:nvPr>
        </p:nvSpPr>
        <p:spPr/>
        <p:txBody>
          <a:bodyPr/>
          <a:lstStyle/>
          <a:p>
            <a:pPr marL="0" indent="0">
              <a:buNone/>
            </a:pPr>
            <a:r>
              <a:rPr lang="en-US" sz="1800" b="1" dirty="0"/>
              <a:t>void mouse(</a:t>
            </a:r>
            <a:r>
              <a:rPr lang="en-US" sz="1800" b="1" dirty="0" err="1"/>
              <a:t>int</a:t>
            </a:r>
            <a:r>
              <a:rPr lang="en-US" sz="1800" b="1" dirty="0"/>
              <a:t> </a:t>
            </a:r>
            <a:r>
              <a:rPr lang="en-US" sz="1800" b="1" dirty="0" err="1"/>
              <a:t>btn</a:t>
            </a:r>
            <a:r>
              <a:rPr lang="en-US" sz="1800" b="1" dirty="0"/>
              <a:t>, </a:t>
            </a:r>
            <a:r>
              <a:rPr lang="en-US" sz="1800" b="1" dirty="0" err="1"/>
              <a:t>int</a:t>
            </a:r>
            <a:r>
              <a:rPr lang="en-US" sz="1800" b="1" dirty="0"/>
              <a:t> state, </a:t>
            </a:r>
            <a:r>
              <a:rPr lang="en-US" sz="1800" b="1" dirty="0" err="1"/>
              <a:t>int</a:t>
            </a:r>
            <a:r>
              <a:rPr lang="en-US" sz="1800" b="1" dirty="0"/>
              <a:t> x, </a:t>
            </a:r>
            <a:r>
              <a:rPr lang="en-US" sz="1800" b="1" dirty="0" err="1"/>
              <a:t>int</a:t>
            </a:r>
            <a:r>
              <a:rPr lang="en-US" sz="1800" b="1" dirty="0"/>
              <a:t> y) {</a:t>
            </a:r>
            <a:br>
              <a:rPr lang="en-US" sz="1800" dirty="0"/>
            </a:br>
            <a:r>
              <a:rPr lang="en-US" sz="1800" dirty="0"/>
              <a:t>	</a:t>
            </a:r>
            <a:r>
              <a:rPr lang="en-US" sz="1800" b="1" dirty="0"/>
              <a:t>if(</a:t>
            </a:r>
            <a:r>
              <a:rPr lang="en-US" sz="1800" b="1" dirty="0" err="1"/>
              <a:t>btn</a:t>
            </a:r>
            <a:r>
              <a:rPr lang="en-US" sz="1800" b="1" dirty="0"/>
              <a:t> == GLUT_RIGHT_BUTTON &amp;&amp; state == GLUT_DOWN) 	exit(0);</a:t>
            </a:r>
            <a:br>
              <a:rPr lang="en-US" sz="1800" dirty="0"/>
            </a:br>
            <a:r>
              <a:rPr lang="en-US" sz="1800" dirty="0"/>
              <a:t>	</a:t>
            </a:r>
            <a:r>
              <a:rPr lang="en-US" sz="1800" b="1" dirty="0"/>
              <a:t>if(</a:t>
            </a:r>
            <a:r>
              <a:rPr lang="en-US" sz="1800" b="1" dirty="0" err="1"/>
              <a:t>btn</a:t>
            </a:r>
            <a:r>
              <a:rPr lang="en-US" sz="1800" b="1" dirty="0"/>
              <a:t> == GLUT_LEFT_BUTTON &amp;&amp; state == GLUT_DOWN)</a:t>
            </a:r>
            <a:br>
              <a:rPr lang="en-US" sz="1800" dirty="0"/>
            </a:br>
            <a:r>
              <a:rPr lang="en-US" sz="1800" dirty="0"/>
              <a:t>	</a:t>
            </a:r>
            <a:r>
              <a:rPr lang="en-US" sz="1800" b="1" dirty="0" err="1"/>
              <a:t>drawSquare</a:t>
            </a:r>
            <a:r>
              <a:rPr lang="en-US" sz="1800" b="1" dirty="0"/>
              <a:t>(x, y);</a:t>
            </a:r>
            <a:br>
              <a:rPr lang="en-US" sz="1800" dirty="0"/>
            </a:br>
            <a:r>
              <a:rPr lang="en-US" sz="1800" b="1" dirty="0"/>
              <a:t>}</a:t>
            </a:r>
            <a:endParaRPr lang="en-US" sz="1800" b="1" dirty="0"/>
          </a:p>
          <a:p>
            <a:pPr marL="0" indent="0">
              <a:buNone/>
            </a:pPr>
            <a:br>
              <a:rPr lang="en-US" sz="1800" dirty="0"/>
            </a:br>
            <a:r>
              <a:rPr lang="en-US" sz="1800" b="1" dirty="0"/>
              <a:t>void </a:t>
            </a:r>
            <a:r>
              <a:rPr lang="en-US" sz="1800" b="1" dirty="0" err="1"/>
              <a:t>drawSquare</a:t>
            </a:r>
            <a:r>
              <a:rPr lang="en-US" sz="1800" b="1" dirty="0"/>
              <a:t>(</a:t>
            </a:r>
            <a:r>
              <a:rPr lang="en-US" sz="1800" b="1" dirty="0" err="1"/>
              <a:t>GLint</a:t>
            </a:r>
            <a:r>
              <a:rPr lang="en-US" sz="1800" b="1" dirty="0"/>
              <a:t> x, </a:t>
            </a:r>
            <a:r>
              <a:rPr lang="en-US" sz="1800" b="1" dirty="0" err="1"/>
              <a:t>GLint</a:t>
            </a:r>
            <a:r>
              <a:rPr lang="en-US" sz="1800" b="1" dirty="0"/>
              <a:t> y) {</a:t>
            </a:r>
            <a:br>
              <a:rPr lang="en-US" sz="1800" dirty="0"/>
            </a:br>
            <a:r>
              <a:rPr lang="en-US" sz="1800" dirty="0"/>
              <a:t>	</a:t>
            </a:r>
            <a:r>
              <a:rPr lang="en-US" sz="1800" b="1" dirty="0"/>
              <a:t>y = h-y; //</a:t>
            </a:r>
            <a:r>
              <a:rPr lang="zh-CN" altLang="en-US" sz="1800" dirty="0"/>
              <a:t>转化</a:t>
            </a:r>
            <a:r>
              <a:rPr lang="en-US" sz="1800" b="1" dirty="0"/>
              <a:t>y</a:t>
            </a:r>
            <a:r>
              <a:rPr lang="zh-CN" altLang="en-US" sz="1800" dirty="0"/>
              <a:t>坐标</a:t>
            </a:r>
            <a:br>
              <a:rPr lang="zh-CN" altLang="en-US" sz="1800" dirty="0"/>
            </a:br>
            <a:r>
              <a:rPr lang="en-US" altLang="zh-CN" sz="1800" dirty="0"/>
              <a:t>	</a:t>
            </a:r>
            <a:r>
              <a:rPr lang="en-US" sz="1800" b="1" dirty="0"/>
              <a:t>glColor3ub( (char)rand()%256, (char) rand()%256,</a:t>
            </a:r>
            <a:br>
              <a:rPr lang="en-US" sz="1800" dirty="0"/>
            </a:br>
            <a:r>
              <a:rPr lang="en-US" sz="1800" dirty="0"/>
              <a:t>	</a:t>
            </a:r>
            <a:r>
              <a:rPr lang="en-US" sz="1800" b="1" dirty="0"/>
              <a:t>(char)rand()%256); // </a:t>
            </a:r>
            <a:r>
              <a:rPr lang="zh-CN" altLang="en-US" sz="1800" dirty="0"/>
              <a:t>随机颜色</a:t>
            </a:r>
            <a:br>
              <a:rPr lang="zh-CN" altLang="en-US" sz="1800" dirty="0"/>
            </a:br>
            <a:r>
              <a:rPr lang="en-US" altLang="zh-CN" sz="1800" dirty="0"/>
              <a:t>	</a:t>
            </a:r>
            <a:r>
              <a:rPr lang="en-US" sz="1800" b="1" dirty="0" err="1"/>
              <a:t>glBegin</a:t>
            </a:r>
            <a:r>
              <a:rPr lang="en-US" sz="1800" b="1" dirty="0"/>
              <a:t>(GL_POLYGON);</a:t>
            </a:r>
            <a:br>
              <a:rPr lang="en-US" sz="1800" dirty="0"/>
            </a:br>
            <a:r>
              <a:rPr lang="en-US" sz="1800" dirty="0"/>
              <a:t>		</a:t>
            </a:r>
            <a:r>
              <a:rPr lang="en-US" sz="1800" b="1" dirty="0"/>
              <a:t>glVertex2f(x - size, y - size);</a:t>
            </a:r>
            <a:br>
              <a:rPr lang="en-US" sz="1800" dirty="0"/>
            </a:br>
            <a:r>
              <a:rPr lang="en-US" sz="1800" dirty="0"/>
              <a:t>		</a:t>
            </a:r>
            <a:r>
              <a:rPr lang="en-US" sz="1800" b="1" dirty="0"/>
              <a:t>glVertex2f(x + size, y - size);</a:t>
            </a:r>
            <a:br>
              <a:rPr lang="en-US" sz="1800" dirty="0"/>
            </a:br>
            <a:r>
              <a:rPr lang="en-US" sz="1800" dirty="0"/>
              <a:t>		</a:t>
            </a:r>
            <a:r>
              <a:rPr lang="en-US" sz="1800" b="1" dirty="0"/>
              <a:t>glVertex2f(x + size, y + size);</a:t>
            </a:r>
            <a:br>
              <a:rPr lang="en-US" sz="1800" dirty="0"/>
            </a:br>
            <a:r>
              <a:rPr lang="en-US" sz="1800" dirty="0"/>
              <a:t>		</a:t>
            </a:r>
            <a:r>
              <a:rPr lang="en-US" sz="1800" b="1" dirty="0"/>
              <a:t>glVertex2f(x - size, y + size);</a:t>
            </a:r>
            <a:br>
              <a:rPr lang="en-US" sz="1800" dirty="0"/>
            </a:br>
            <a:r>
              <a:rPr lang="en-US" sz="1800" dirty="0"/>
              <a:t>	</a:t>
            </a:r>
            <a:r>
              <a:rPr lang="en-US" sz="1800" b="1" dirty="0" err="1"/>
              <a:t>glEnd</a:t>
            </a:r>
            <a:r>
              <a:rPr lang="en-US" sz="1800" b="1" dirty="0"/>
              <a:t>();</a:t>
            </a:r>
            <a:br>
              <a:rPr lang="en-US" sz="1800" dirty="0"/>
            </a:br>
            <a:r>
              <a:rPr lang="en-US" sz="1800" b="1" dirty="0"/>
              <a:t>}</a:t>
            </a:r>
            <a:br>
              <a:rPr lang="en-US" sz="1800" dirty="0"/>
            </a:br>
            <a:br>
              <a:rPr lang="en-US" sz="1800" dirty="0"/>
            </a:br>
            <a:endParaRPr lang="en-US" sz="1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鼠标移动回调函数的</a:t>
            </a:r>
            <a:br>
              <a:rPr lang="zh-CN" altLang="en-US" dirty="0"/>
            </a:br>
            <a:r>
              <a:rPr lang="zh-CN" altLang="en-US" dirty="0"/>
              <a:t>应用</a:t>
            </a:r>
            <a:endParaRPr lang="en-US" dirty="0"/>
          </a:p>
        </p:txBody>
      </p:sp>
      <p:sp>
        <p:nvSpPr>
          <p:cNvPr id="3" name="内容占位符 2"/>
          <p:cNvSpPr>
            <a:spLocks noGrp="1"/>
          </p:cNvSpPr>
          <p:nvPr>
            <p:ph idx="1"/>
          </p:nvPr>
        </p:nvSpPr>
        <p:spPr/>
        <p:txBody>
          <a:bodyPr/>
          <a:lstStyle/>
          <a:p>
            <a:r>
              <a:rPr lang="zh-CN" altLang="en-US" dirty="0"/>
              <a:t>通过利用移动回调函数可以在不释放鼠标</a:t>
            </a:r>
            <a:br>
              <a:rPr lang="zh-CN" altLang="en-US" dirty="0"/>
            </a:br>
            <a:r>
              <a:rPr lang="zh-CN" altLang="en-US" dirty="0"/>
              <a:t>按钮的情况下，连续画一系列方框</a:t>
            </a:r>
            <a:r>
              <a:rPr lang="en-US" altLang="zh-CN" dirty="0"/>
              <a:t>(</a:t>
            </a:r>
            <a:r>
              <a:rPr lang="en-US" altLang="zh-CN" dirty="0" err="1"/>
              <a:t>square.c</a:t>
            </a:r>
            <a:r>
              <a:rPr lang="en-US" altLang="zh-CN" dirty="0"/>
              <a:t>)</a:t>
            </a:r>
            <a:br>
              <a:rPr lang="en-US" dirty="0"/>
            </a:br>
            <a:r>
              <a:rPr lang="en-US" dirty="0"/>
              <a:t>– </a:t>
            </a:r>
            <a:r>
              <a:rPr lang="en-US" b="1" dirty="0" err="1"/>
              <a:t>glutMotionFunc</a:t>
            </a:r>
            <a:r>
              <a:rPr lang="en-US" b="1" dirty="0"/>
              <a:t>(</a:t>
            </a:r>
            <a:r>
              <a:rPr lang="en-US" b="1" dirty="0" err="1"/>
              <a:t>drawSquare</a:t>
            </a:r>
            <a:r>
              <a:rPr lang="en-US" b="1" dirty="0"/>
              <a:t>)</a:t>
            </a:r>
            <a:endParaRPr lang="en-US" dirty="0"/>
          </a:p>
          <a:p>
            <a:r>
              <a:rPr lang="zh-CN" altLang="en-US" dirty="0"/>
              <a:t>应用被动移动回调函数，可以不用按鼠标</a:t>
            </a:r>
            <a:br>
              <a:rPr lang="zh-CN" altLang="en-US" dirty="0"/>
            </a:br>
            <a:r>
              <a:rPr lang="zh-CN" altLang="en-US" dirty="0"/>
              <a:t>按钮就可以连续画方框</a:t>
            </a:r>
            <a:br>
              <a:rPr lang="zh-CN" altLang="en-US" dirty="0"/>
            </a:br>
            <a:r>
              <a:rPr lang="en-US" altLang="zh-CN" dirty="0"/>
              <a:t>– </a:t>
            </a:r>
            <a:r>
              <a:rPr lang="en-US" b="1" dirty="0" err="1"/>
              <a:t>glutPassiveMotionFunc</a:t>
            </a:r>
            <a:r>
              <a:rPr lang="en-US" b="1" dirty="0"/>
              <a:t>(</a:t>
            </a:r>
            <a:r>
              <a:rPr lang="en-US" b="1" dirty="0" err="1"/>
              <a:t>drawSquare</a:t>
            </a:r>
            <a:r>
              <a:rPr lang="en-US" b="1" dirty="0"/>
              <a:t>)</a:t>
            </a:r>
            <a:endParaRPr lang="en-US" b="1" dirty="0"/>
          </a:p>
          <a:p>
            <a:pPr marL="0" indent="0">
              <a:buNone/>
            </a:pPr>
            <a:endParaRPr lang="en-US" b="1" dirty="0"/>
          </a:p>
          <a:p>
            <a:pPr marL="0" indent="0">
              <a:buNone/>
            </a:pPr>
            <a:endParaRPr lang="en-US" dirty="0"/>
          </a:p>
          <a:p>
            <a:r>
              <a:rPr lang="en-US" sz="1800" b="1" dirty="0"/>
              <a:t>void </a:t>
            </a:r>
            <a:r>
              <a:rPr lang="en-US" sz="1800" b="1" dirty="0" err="1"/>
              <a:t>glutMotionFunc</a:t>
            </a:r>
            <a:r>
              <a:rPr lang="en-US" sz="1800" b="1" dirty="0"/>
              <a:t>(void (*f)(</a:t>
            </a:r>
            <a:r>
              <a:rPr lang="en-US" sz="1800" b="1" dirty="0" err="1"/>
              <a:t>int</a:t>
            </a:r>
            <a:r>
              <a:rPr lang="en-US" sz="1800" b="1" dirty="0"/>
              <a:t> </a:t>
            </a:r>
            <a:r>
              <a:rPr lang="en-US" sz="1800" b="1" dirty="0" err="1"/>
              <a:t>x,int</a:t>
            </a:r>
            <a:r>
              <a:rPr lang="en-US" sz="1800" b="1" dirty="0"/>
              <a:t> y))</a:t>
            </a:r>
            <a:endParaRPr lang="en-US" sz="1800" dirty="0"/>
          </a:p>
          <a:p>
            <a:r>
              <a:rPr lang="en-US" sz="1800" b="1" dirty="0"/>
              <a:t>void </a:t>
            </a:r>
            <a:r>
              <a:rPr lang="en-US" sz="1800" b="1" dirty="0" err="1"/>
              <a:t>glutPassiveMotionFunc</a:t>
            </a:r>
            <a:r>
              <a:rPr lang="en-US" sz="1800" b="1" dirty="0"/>
              <a:t>(void (*f)(</a:t>
            </a:r>
            <a:r>
              <a:rPr lang="en-US" sz="1800" b="1" dirty="0" err="1"/>
              <a:t>int</a:t>
            </a:r>
            <a:r>
              <a:rPr lang="en-US" sz="1800" b="1" dirty="0"/>
              <a:t> </a:t>
            </a:r>
            <a:r>
              <a:rPr lang="en-US" sz="1800" b="1" dirty="0" err="1"/>
              <a:t>x,int</a:t>
            </a:r>
            <a:r>
              <a:rPr lang="en-US" sz="1800" b="1" dirty="0"/>
              <a:t> y))</a:t>
            </a:r>
            <a:br>
              <a:rPr 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键盘的使用</a:t>
            </a:r>
            <a:endParaRPr lang="en-US" dirty="0"/>
          </a:p>
        </p:txBody>
      </p:sp>
      <p:sp>
        <p:nvSpPr>
          <p:cNvPr id="3" name="内容占位符 2"/>
          <p:cNvSpPr>
            <a:spLocks noGrp="1"/>
          </p:cNvSpPr>
          <p:nvPr>
            <p:ph idx="1"/>
          </p:nvPr>
        </p:nvSpPr>
        <p:spPr/>
        <p:txBody>
          <a:bodyPr/>
          <a:lstStyle/>
          <a:p>
            <a:r>
              <a:rPr lang="zh-CN" altLang="en-US" sz="2400" dirty="0"/>
              <a:t>当鼠标位于窗口内，并且键盘有某个键被按下或释</a:t>
            </a:r>
            <a:br>
              <a:rPr lang="zh-CN" altLang="en-US" sz="2400" dirty="0"/>
            </a:br>
            <a:r>
              <a:rPr lang="zh-CN" altLang="en-US" sz="2400" dirty="0"/>
              <a:t>放，就会产生键盘事件</a:t>
            </a:r>
            <a:endParaRPr lang="en-US" altLang="zh-CN" sz="2400" dirty="0"/>
          </a:p>
          <a:p>
            <a:pPr marL="0" indent="0">
              <a:buNone/>
            </a:pPr>
            <a:r>
              <a:rPr lang="en-US" sz="2400" b="1" dirty="0"/>
              <a:t>	</a:t>
            </a:r>
            <a:r>
              <a:rPr lang="en-US" sz="2400" b="1" dirty="0" err="1"/>
              <a:t>glutKeyboardFunc</a:t>
            </a:r>
            <a:r>
              <a:rPr lang="en-US" sz="2400" b="1" dirty="0"/>
              <a:t>(keyboard)</a:t>
            </a:r>
            <a:br>
              <a:rPr lang="en-US" sz="2400" dirty="0"/>
            </a:br>
            <a:r>
              <a:rPr lang="en-US" sz="2400" dirty="0"/>
              <a:t>	</a:t>
            </a:r>
            <a:r>
              <a:rPr lang="en-US" sz="2400" b="1" dirty="0"/>
              <a:t>void keyboard(unsigned char key,</a:t>
            </a:r>
            <a:br>
              <a:rPr lang="en-US" sz="2400" dirty="0"/>
            </a:br>
            <a:r>
              <a:rPr lang="en-US" sz="2400" dirty="0"/>
              <a:t>	</a:t>
            </a:r>
            <a:r>
              <a:rPr lang="en-US" sz="2400" b="1" dirty="0" err="1"/>
              <a:t>int</a:t>
            </a:r>
            <a:r>
              <a:rPr lang="en-US" sz="2400" b="1" dirty="0"/>
              <a:t> x, </a:t>
            </a:r>
            <a:r>
              <a:rPr lang="en-US" sz="2400" b="1" dirty="0" err="1"/>
              <a:t>int</a:t>
            </a:r>
            <a:r>
              <a:rPr lang="en-US" sz="2400" b="1" dirty="0"/>
              <a:t> y)</a:t>
            </a:r>
            <a:br>
              <a:rPr lang="en-US" sz="2400" dirty="0"/>
            </a:br>
            <a:r>
              <a:rPr lang="en-US" sz="2400" dirty="0"/>
              <a:t>   – </a:t>
            </a:r>
            <a:r>
              <a:rPr lang="zh-CN" altLang="en-US" sz="2400" dirty="0"/>
              <a:t>返回键盘上被按下键的</a:t>
            </a:r>
            <a:r>
              <a:rPr lang="en-US" sz="2400" dirty="0"/>
              <a:t>ASCII</a:t>
            </a:r>
            <a:r>
              <a:rPr lang="zh-CN" altLang="en-US" sz="2400" dirty="0"/>
              <a:t>码和鼠标位置</a:t>
            </a:r>
            <a:br>
              <a:rPr lang="zh-CN" altLang="en-US" sz="2400" dirty="0"/>
            </a:br>
            <a:r>
              <a:rPr lang="zh-CN" altLang="en-US" sz="2400" dirty="0"/>
              <a:t>   </a:t>
            </a:r>
            <a:r>
              <a:rPr lang="en-US" altLang="zh-CN" sz="2400" dirty="0"/>
              <a:t>– </a:t>
            </a:r>
            <a:r>
              <a:rPr lang="zh-CN" altLang="en-US" sz="2400" dirty="0"/>
              <a:t>注意在</a:t>
            </a:r>
            <a:r>
              <a:rPr lang="en-US" sz="2400" dirty="0"/>
              <a:t>GLUT</a:t>
            </a:r>
            <a:r>
              <a:rPr lang="zh-CN" altLang="en-US" sz="2400" dirty="0"/>
              <a:t>中并不把释放键做为一个事件</a:t>
            </a:r>
            <a:br>
              <a:rPr lang="zh-CN" altLang="en-US" sz="2400" dirty="0"/>
            </a:br>
            <a:r>
              <a:rPr lang="en-US" altLang="zh-CN" sz="2400" dirty="0"/>
              <a:t>	</a:t>
            </a:r>
            <a:r>
              <a:rPr lang="en-US" sz="2400" b="1" dirty="0"/>
              <a:t>void keyboard(unsigned char key, </a:t>
            </a:r>
            <a:r>
              <a:rPr lang="en-US" sz="2400" b="1" dirty="0" err="1"/>
              <a:t>int</a:t>
            </a:r>
            <a:r>
              <a:rPr lang="en-US" sz="2400" b="1" dirty="0"/>
              <a:t> x, </a:t>
            </a:r>
            <a:r>
              <a:rPr lang="en-US" sz="2400" b="1" dirty="0" err="1"/>
              <a:t>int</a:t>
            </a:r>
            <a:r>
              <a:rPr lang="en-US" sz="2400" b="1" dirty="0"/>
              <a:t> y)</a:t>
            </a:r>
            <a:br>
              <a:rPr lang="en-US" sz="2400" dirty="0"/>
            </a:br>
            <a:r>
              <a:rPr lang="en-US" sz="2400" dirty="0"/>
              <a:t>	</a:t>
            </a:r>
            <a:r>
              <a:rPr lang="en-US" sz="2400" b="1" dirty="0"/>
              <a:t>{ // </a:t>
            </a:r>
            <a:r>
              <a:rPr lang="zh-CN" altLang="en-US" sz="2400" dirty="0"/>
              <a:t>按下</a:t>
            </a:r>
            <a:r>
              <a:rPr lang="en-US" sz="2400" dirty="0"/>
              <a:t>Q、 q</a:t>
            </a:r>
            <a:r>
              <a:rPr lang="zh-CN" altLang="en-US" sz="2400" dirty="0"/>
              <a:t>或</a:t>
            </a:r>
            <a:r>
              <a:rPr lang="en-US" sz="2400" dirty="0"/>
              <a:t>ESC</a:t>
            </a:r>
            <a:r>
              <a:rPr lang="zh-CN" altLang="en-US" sz="2400" dirty="0"/>
              <a:t>键时，终止程序</a:t>
            </a:r>
            <a:br>
              <a:rPr lang="zh-CN" altLang="en-US" sz="2400" dirty="0"/>
            </a:br>
            <a:r>
              <a:rPr lang="en-US" altLang="zh-CN" sz="2400" dirty="0"/>
              <a:t>		</a:t>
            </a:r>
            <a:r>
              <a:rPr lang="en-US" sz="2400" b="1" dirty="0"/>
              <a:t>if(key == ‘Q’ || key == ‘q’ || key == ‘\27’)</a:t>
            </a:r>
            <a:br>
              <a:rPr lang="en-US" sz="2400" dirty="0"/>
            </a:br>
            <a:r>
              <a:rPr lang="en-US" sz="2400" dirty="0"/>
              <a:t>		</a:t>
            </a:r>
            <a:r>
              <a:rPr lang="en-US" sz="2400" b="1" dirty="0"/>
              <a:t>exit(0);</a:t>
            </a:r>
            <a:br>
              <a:rPr lang="en-US" sz="2400" dirty="0"/>
            </a:br>
            <a:r>
              <a:rPr lang="en-US" sz="2400" dirty="0"/>
              <a:t>	</a:t>
            </a:r>
            <a:r>
              <a:rPr lang="en-US" sz="2400" b="1" dirty="0"/>
              <a:t>}</a:t>
            </a:r>
            <a:br>
              <a:rPr lang="en-US" sz="2400" dirty="0"/>
            </a:b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sz="2800" dirty="0">
                <a:solidFill>
                  <a:schemeClr val="accent2"/>
                </a:solidFill>
              </a:rPr>
              <a:t>三维绘制（</a:t>
            </a:r>
            <a:r>
              <a:rPr lang="en-US" altLang="zh-CN" sz="2800" dirty="0">
                <a:solidFill>
                  <a:schemeClr val="accent2"/>
                </a:solidFill>
              </a:rPr>
              <a:t>3D Rendering)</a:t>
            </a:r>
            <a:endParaRPr lang="en-US" altLang="zh-CN" sz="2800" dirty="0">
              <a:solidFill>
                <a:schemeClr val="accent2"/>
              </a:solidFill>
            </a:endParaRPr>
          </a:p>
          <a:p>
            <a:pPr lvl="1"/>
            <a:r>
              <a:rPr lang="zh-CN" altLang="en-US" sz="2400" dirty="0">
                <a:solidFill>
                  <a:schemeClr val="accent2"/>
                </a:solidFill>
              </a:rPr>
              <a:t>如何呈现三维效果</a:t>
            </a:r>
            <a:endParaRPr lang="en-US" altLang="zh-CN" sz="2400" dirty="0">
              <a:solidFill>
                <a:schemeClr val="accent2"/>
              </a:solidFill>
            </a:endParaRPr>
          </a:p>
          <a:p>
            <a:pPr lvl="1"/>
            <a:r>
              <a:rPr lang="zh-CN" altLang="en-US" sz="2400" dirty="0"/>
              <a:t>设置模型视图矩阵与投影矩阵</a:t>
            </a:r>
            <a:endParaRPr lang="en-US" altLang="zh-CN" sz="2400" dirty="0"/>
          </a:p>
          <a:p>
            <a:pPr lvl="1"/>
            <a:r>
              <a:rPr lang="en-US" altLang="zh-CN" sz="2400" dirty="0" err="1"/>
              <a:t>Zbuffer</a:t>
            </a:r>
            <a:r>
              <a:rPr lang="zh-CN" altLang="en-US" sz="2400" dirty="0"/>
              <a:t>概念</a:t>
            </a:r>
            <a:endParaRPr lang="en-US" altLang="zh-CN" sz="2400" dirty="0"/>
          </a:p>
          <a:p>
            <a:r>
              <a:rPr lang="zh-CN" altLang="en-US" sz="2800" dirty="0"/>
              <a:t>交互（</a:t>
            </a:r>
            <a:r>
              <a:rPr lang="en-US" altLang="zh-CN" sz="2800" dirty="0"/>
              <a:t>Interaction</a:t>
            </a:r>
            <a:r>
              <a:rPr lang="zh-CN" altLang="en-US" sz="2800" dirty="0"/>
              <a:t>）</a:t>
            </a:r>
            <a:endParaRPr lang="en-US" altLang="zh-CN" sz="2800" dirty="0"/>
          </a:p>
          <a:p>
            <a:pPr lvl="1"/>
            <a:r>
              <a:rPr lang="en-US" altLang="zh-CN" sz="2400" dirty="0"/>
              <a:t>GLUT</a:t>
            </a:r>
            <a:r>
              <a:rPr lang="zh-CN" altLang="en-US" sz="2400" dirty="0"/>
              <a:t>回调函数</a:t>
            </a:r>
            <a:endParaRPr lang="en-US" altLang="zh-CN" sz="2400" dirty="0"/>
          </a:p>
          <a:p>
            <a:pPr lvl="1"/>
            <a:r>
              <a:rPr lang="zh-CN" altLang="en-US" sz="2400" dirty="0"/>
              <a:t>菜单</a:t>
            </a:r>
            <a:endParaRPr lang="en-US" altLang="zh-CN" sz="2400" dirty="0"/>
          </a:p>
          <a:p>
            <a:pPr lvl="1"/>
            <a:r>
              <a:rPr lang="zh-CN" altLang="en-US" sz="2400" dirty="0"/>
              <a:t>利用异或操作实现橡皮条技术</a:t>
            </a:r>
            <a:endParaRPr lang="en-US" altLang="zh-CN"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特殊按键</a:t>
            </a:r>
            <a:endParaRPr lang="en-US" dirty="0"/>
          </a:p>
        </p:txBody>
      </p:sp>
      <p:sp>
        <p:nvSpPr>
          <p:cNvPr id="3" name="内容占位符 2"/>
          <p:cNvSpPr>
            <a:spLocks noGrp="1"/>
          </p:cNvSpPr>
          <p:nvPr>
            <p:ph idx="1"/>
          </p:nvPr>
        </p:nvSpPr>
        <p:spPr/>
        <p:txBody>
          <a:bodyPr/>
          <a:lstStyle/>
          <a:p>
            <a:r>
              <a:rPr lang="en-US" dirty="0"/>
              <a:t>GLUT</a:t>
            </a:r>
            <a:r>
              <a:rPr lang="zh-CN" altLang="en-US" dirty="0"/>
              <a:t>在</a:t>
            </a:r>
            <a:r>
              <a:rPr lang="en-US" dirty="0" err="1"/>
              <a:t>glut.h</a:t>
            </a:r>
            <a:r>
              <a:rPr lang="zh-CN" altLang="en-US" dirty="0"/>
              <a:t>中定义了特殊按键：</a:t>
            </a:r>
            <a:br>
              <a:rPr lang="zh-CN" altLang="en-US" dirty="0"/>
            </a:br>
            <a:r>
              <a:rPr lang="en-US" altLang="zh-CN" dirty="0"/>
              <a:t>– </a:t>
            </a:r>
            <a:r>
              <a:rPr lang="zh-CN" altLang="en-US" dirty="0"/>
              <a:t>功能键</a:t>
            </a:r>
            <a:r>
              <a:rPr lang="en-US" altLang="zh-CN" dirty="0"/>
              <a:t>1: </a:t>
            </a:r>
            <a:r>
              <a:rPr lang="en-US" dirty="0"/>
              <a:t>GLUT_KEY_F1</a:t>
            </a:r>
            <a:br>
              <a:rPr lang="en-US" dirty="0"/>
            </a:br>
            <a:r>
              <a:rPr lang="en-US" dirty="0"/>
              <a:t>– </a:t>
            </a:r>
            <a:r>
              <a:rPr lang="zh-CN" altLang="en-US" dirty="0"/>
              <a:t>向上方向键： </a:t>
            </a:r>
            <a:r>
              <a:rPr lang="en-US" dirty="0"/>
              <a:t>GLUT_KEY_UP</a:t>
            </a:r>
            <a:br>
              <a:rPr lang="en-US" dirty="0"/>
            </a:br>
            <a:r>
              <a:rPr lang="en-US" dirty="0"/>
              <a:t>	</a:t>
            </a:r>
            <a:r>
              <a:rPr lang="en-US" b="1" dirty="0"/>
              <a:t>void </a:t>
            </a:r>
            <a:r>
              <a:rPr lang="en-US" b="1" dirty="0" err="1"/>
              <a:t>glutSpecialFunc</a:t>
            </a:r>
            <a:r>
              <a:rPr lang="en-US" b="1" dirty="0"/>
              <a:t>(void</a:t>
            </a:r>
            <a:br>
              <a:rPr lang="en-US" dirty="0"/>
            </a:br>
            <a:r>
              <a:rPr lang="en-US" dirty="0"/>
              <a:t>	</a:t>
            </a:r>
            <a:r>
              <a:rPr lang="en-US" b="1" dirty="0"/>
              <a:t>(*</a:t>
            </a:r>
            <a:r>
              <a:rPr lang="en-US" b="1" dirty="0" err="1"/>
              <a:t>func</a:t>
            </a:r>
            <a:r>
              <a:rPr lang="en-US" b="1" dirty="0"/>
              <a:t>)(</a:t>
            </a:r>
            <a:r>
              <a:rPr lang="en-US" b="1" dirty="0" err="1"/>
              <a:t>int</a:t>
            </a:r>
            <a:r>
              <a:rPr lang="en-US" b="1" dirty="0"/>
              <a:t> key, </a:t>
            </a:r>
            <a:r>
              <a:rPr lang="en-US" b="1" dirty="0" err="1"/>
              <a:t>int</a:t>
            </a:r>
            <a:r>
              <a:rPr lang="en-US" b="1" dirty="0"/>
              <a:t> x, </a:t>
            </a:r>
            <a:r>
              <a:rPr lang="en-US" b="1" dirty="0" err="1"/>
              <a:t>int</a:t>
            </a:r>
            <a:r>
              <a:rPr lang="en-US" b="1" dirty="0"/>
              <a:t> y))</a:t>
            </a:r>
            <a:br>
              <a:rPr lang="en-US" dirty="0"/>
            </a:br>
            <a:r>
              <a:rPr lang="en-US" dirty="0"/>
              <a:t>– </a:t>
            </a:r>
            <a:r>
              <a:rPr lang="zh-CN" altLang="en-US" dirty="0"/>
              <a:t>回调函数内</a:t>
            </a:r>
            <a:br>
              <a:rPr lang="zh-CN" altLang="en-US" dirty="0"/>
            </a:br>
            <a:r>
              <a:rPr lang="en-US" altLang="zh-CN" dirty="0"/>
              <a:t>	</a:t>
            </a:r>
            <a:r>
              <a:rPr lang="en-US" b="1" dirty="0"/>
              <a:t>if(key == GLUT_KEY_F1) ……</a:t>
            </a:r>
            <a:br>
              <a:rPr lang="en-US" dirty="0"/>
            </a:br>
            <a:r>
              <a:rPr lang="en-US" dirty="0"/>
              <a:t>	</a:t>
            </a:r>
            <a:r>
              <a:rPr lang="en-US" b="1" dirty="0"/>
              <a:t>if(key == GLUT_KEY_UP) ……</a:t>
            </a:r>
            <a:br>
              <a:rPr 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修饰键 </a:t>
            </a:r>
            <a:r>
              <a:rPr lang="en-US" altLang="zh-CN" dirty="0"/>
              <a:t>– </a:t>
            </a:r>
            <a:r>
              <a:rPr lang="en-US" dirty="0"/>
              <a:t>Ctrl/Alt/Shift</a:t>
            </a:r>
            <a:endParaRPr lang="en-US" dirty="0"/>
          </a:p>
        </p:txBody>
      </p:sp>
      <p:sp>
        <p:nvSpPr>
          <p:cNvPr id="3" name="内容占位符 2"/>
          <p:cNvSpPr>
            <a:spLocks noGrp="1"/>
          </p:cNvSpPr>
          <p:nvPr>
            <p:ph idx="1"/>
          </p:nvPr>
        </p:nvSpPr>
        <p:spPr/>
        <p:txBody>
          <a:bodyPr/>
          <a:lstStyle/>
          <a:p>
            <a:r>
              <a:rPr lang="en-US" b="1" dirty="0" err="1"/>
              <a:t>int</a:t>
            </a:r>
            <a:r>
              <a:rPr lang="en-US" b="1" dirty="0"/>
              <a:t> </a:t>
            </a:r>
            <a:r>
              <a:rPr lang="en-US" b="1" dirty="0" err="1"/>
              <a:t>glutGetModifiers</a:t>
            </a:r>
            <a:r>
              <a:rPr lang="en-US" b="1" dirty="0"/>
              <a:t>()</a:t>
            </a:r>
            <a:endParaRPr lang="en-US" dirty="0"/>
          </a:p>
          <a:p>
            <a:pPr lvl="1"/>
            <a:r>
              <a:rPr lang="zh-CN" altLang="en-US" dirty="0"/>
              <a:t>如果在鼠标或键盘事件产生时修饰键被按下，该函数返回</a:t>
            </a:r>
            <a:r>
              <a:rPr lang="en-US" dirty="0"/>
              <a:t>GLUT_ACTIVE_SHIFT, GLUT_ACTIVE_CTRL,</a:t>
            </a:r>
            <a:br>
              <a:rPr lang="en-US" dirty="0"/>
            </a:br>
            <a:r>
              <a:rPr lang="en-US" dirty="0"/>
              <a:t>GLUT_ACTIVE_ALT</a:t>
            </a:r>
            <a:r>
              <a:rPr lang="zh-CN" altLang="en-US" dirty="0"/>
              <a:t>的逻辑与结果</a:t>
            </a:r>
            <a:endParaRPr lang="en-US" altLang="zh-CN" dirty="0"/>
          </a:p>
          <a:p>
            <a:pPr lvl="1"/>
            <a:r>
              <a:rPr lang="zh-CN" altLang="en-US" dirty="0"/>
              <a:t>例子：让</a:t>
            </a:r>
            <a:r>
              <a:rPr lang="en-US" dirty="0" err="1"/>
              <a:t>Ctrl+c</a:t>
            </a:r>
            <a:r>
              <a:rPr lang="zh-CN" altLang="en-US" dirty="0"/>
              <a:t>或</a:t>
            </a:r>
            <a:r>
              <a:rPr lang="en-US" dirty="0" err="1"/>
              <a:t>Ctrl+C</a:t>
            </a:r>
            <a:r>
              <a:rPr lang="zh-CN" altLang="en-US" dirty="0"/>
              <a:t>终止程序，在键盘回调函数中</a:t>
            </a:r>
            <a:br>
              <a:rPr lang="zh-CN" altLang="en-US" dirty="0"/>
            </a:br>
            <a:r>
              <a:rPr lang="en-US" sz="2400" b="1" dirty="0"/>
              <a:t>if (</a:t>
            </a:r>
            <a:r>
              <a:rPr lang="en-US" sz="2400" b="1" dirty="0" err="1"/>
              <a:t>glutGetModifiers</a:t>
            </a:r>
            <a:r>
              <a:rPr lang="en-US" sz="2400" b="1" dirty="0"/>
              <a:t>() == GLUT_ACTIVE_CTRL) &amp;&amp;(key == ‘c’ || key == ‘C’))</a:t>
            </a:r>
            <a:br>
              <a:rPr lang="en-US" sz="2400" dirty="0"/>
            </a:br>
            <a:r>
              <a:rPr lang="en-US" sz="2400" b="1" dirty="0"/>
              <a:t>exit(0);</a:t>
            </a:r>
            <a:br>
              <a:rPr 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改变窗口大小</a:t>
            </a:r>
            <a:endParaRPr lang="en-US" dirty="0"/>
          </a:p>
        </p:txBody>
      </p:sp>
      <p:sp>
        <p:nvSpPr>
          <p:cNvPr id="3" name="内容占位符 2"/>
          <p:cNvSpPr>
            <a:spLocks noGrp="1"/>
          </p:cNvSpPr>
          <p:nvPr>
            <p:ph idx="1"/>
          </p:nvPr>
        </p:nvSpPr>
        <p:spPr/>
        <p:txBody>
          <a:bodyPr/>
          <a:lstStyle/>
          <a:p>
            <a:r>
              <a:rPr lang="zh-CN" altLang="en-US" dirty="0"/>
              <a:t>通过拖动窗口的角点可以改变窗口的形状</a:t>
            </a:r>
            <a:br>
              <a:rPr lang="zh-CN" altLang="en-US" dirty="0"/>
            </a:br>
            <a:r>
              <a:rPr lang="zh-CN" altLang="en-US" dirty="0"/>
              <a:t>和尺寸</a:t>
            </a:r>
            <a:br>
              <a:rPr lang="zh-CN" altLang="en-US" dirty="0"/>
            </a:br>
            <a:r>
              <a:rPr lang="en-US" altLang="zh-CN" dirty="0"/>
              <a:t>• </a:t>
            </a:r>
            <a:r>
              <a:rPr lang="zh-CN" altLang="en-US" dirty="0"/>
              <a:t>那么其中的显示内容该如何处理？</a:t>
            </a:r>
            <a:br>
              <a:rPr lang="zh-CN" altLang="en-US" dirty="0"/>
            </a:br>
            <a:r>
              <a:rPr lang="en-US" altLang="zh-CN" dirty="0"/>
              <a:t>– </a:t>
            </a:r>
            <a:r>
              <a:rPr lang="zh-CN" altLang="en-US" dirty="0"/>
              <a:t>必须由应用程序重新绘制</a:t>
            </a:r>
            <a:br>
              <a:rPr lang="zh-CN" altLang="en-US" dirty="0"/>
            </a:br>
            <a:r>
              <a:rPr lang="en-US" altLang="zh-CN" dirty="0"/>
              <a:t>– </a:t>
            </a:r>
            <a:r>
              <a:rPr lang="zh-CN" altLang="en-US" dirty="0"/>
              <a:t>结果可能是</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1382332" y="4138680"/>
            <a:ext cx="2333625" cy="2305050"/>
          </a:xfrm>
          <a:prstGeom prst="rect">
            <a:avLst/>
          </a:prstGeom>
        </p:spPr>
      </p:pic>
      <p:pic>
        <p:nvPicPr>
          <p:cNvPr id="6" name="图片 5"/>
          <p:cNvPicPr>
            <a:picLocks noChangeAspect="1"/>
          </p:cNvPicPr>
          <p:nvPr/>
        </p:nvPicPr>
        <p:blipFill>
          <a:blip r:embed="rId2"/>
          <a:stretch>
            <a:fillRect/>
          </a:stretch>
        </p:blipFill>
        <p:spPr>
          <a:xfrm>
            <a:off x="4790807" y="4600642"/>
            <a:ext cx="2809875" cy="1381125"/>
          </a:xfrm>
          <a:prstGeom prst="rect">
            <a:avLst/>
          </a:prstGeom>
        </p:spPr>
      </p:pic>
      <p:sp>
        <p:nvSpPr>
          <p:cNvPr id="7" name="右箭头 6"/>
          <p:cNvSpPr/>
          <p:nvPr/>
        </p:nvSpPr>
        <p:spPr bwMode="auto">
          <a:xfrm>
            <a:off x="3825360" y="5062604"/>
            <a:ext cx="856043" cy="457200"/>
          </a:xfrm>
          <a:prstGeom prst="rightArrow">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形状改变回调函数</a:t>
            </a:r>
            <a:endParaRPr lang="en-US" dirty="0"/>
          </a:p>
        </p:txBody>
      </p:sp>
      <p:sp>
        <p:nvSpPr>
          <p:cNvPr id="3" name="内容占位符 2"/>
          <p:cNvSpPr>
            <a:spLocks noGrp="1"/>
          </p:cNvSpPr>
          <p:nvPr>
            <p:ph idx="1"/>
          </p:nvPr>
        </p:nvSpPr>
        <p:spPr/>
        <p:txBody>
          <a:bodyPr/>
          <a:lstStyle/>
          <a:p>
            <a:r>
              <a:rPr lang="en-US" altLang="zh-CN" sz="2400" b="1" dirty="0" err="1"/>
              <a:t>glutReshapeFunc</a:t>
            </a:r>
            <a:r>
              <a:rPr lang="en-US" altLang="zh-CN" sz="2400" b="1" dirty="0"/>
              <a:t>(reshape)</a:t>
            </a:r>
            <a:br>
              <a:rPr lang="zh-CN" altLang="en-US" sz="2400" dirty="0"/>
            </a:br>
            <a:r>
              <a:rPr lang="en-US" altLang="zh-CN" sz="2400" b="1" dirty="0"/>
              <a:t>void reshape(</a:t>
            </a:r>
            <a:r>
              <a:rPr lang="en-US" altLang="zh-CN" sz="2400" b="1" dirty="0" err="1"/>
              <a:t>int</a:t>
            </a:r>
            <a:r>
              <a:rPr lang="en-US" altLang="zh-CN" sz="2400" b="1" dirty="0"/>
              <a:t> w, </a:t>
            </a:r>
            <a:r>
              <a:rPr lang="en-US" altLang="zh-CN" sz="2400" b="1" dirty="0" err="1"/>
              <a:t>int</a:t>
            </a:r>
            <a:r>
              <a:rPr lang="en-US" altLang="zh-CN" sz="2400" b="1" dirty="0"/>
              <a:t> h)</a:t>
            </a:r>
            <a:br>
              <a:rPr lang="zh-CN" altLang="en-US" sz="2400" dirty="0"/>
            </a:br>
            <a:r>
              <a:rPr lang="en-US" altLang="zh-CN" sz="2400" dirty="0"/>
              <a:t>– </a:t>
            </a:r>
            <a:r>
              <a:rPr lang="zh-CN" altLang="en-US" sz="2400" dirty="0"/>
              <a:t>返回新窗口的宽度与高度（单位：像素）</a:t>
            </a:r>
            <a:br>
              <a:rPr lang="zh-CN" altLang="en-US" sz="2400" dirty="0"/>
            </a:br>
            <a:r>
              <a:rPr lang="en-US" altLang="zh-CN" sz="2400" dirty="0"/>
              <a:t>– </a:t>
            </a:r>
            <a:r>
              <a:rPr lang="zh-CN" altLang="en-US" sz="2400" dirty="0"/>
              <a:t>回调函数执行后自动发送刷新显示事件，触发显示回调</a:t>
            </a:r>
            <a:br>
              <a:rPr lang="zh-CN" altLang="en-US" sz="2400" dirty="0"/>
            </a:br>
            <a:r>
              <a:rPr lang="en-US" altLang="zh-CN" sz="2400" dirty="0"/>
              <a:t>– GLUT</a:t>
            </a:r>
            <a:r>
              <a:rPr lang="zh-CN" altLang="en-US" sz="2400" dirty="0"/>
              <a:t>有一个缺省的形状改变的回调函数，调用</a:t>
            </a:r>
            <a:br>
              <a:rPr lang="zh-CN" altLang="en-US" sz="2400" dirty="0"/>
            </a:br>
            <a:r>
              <a:rPr lang="en-US" altLang="zh-CN" sz="2400" dirty="0" err="1"/>
              <a:t>glViewport</a:t>
            </a:r>
            <a:r>
              <a:rPr lang="en-US" altLang="zh-CN" sz="2400" dirty="0"/>
              <a:t>(0,0,w,h)</a:t>
            </a:r>
            <a:r>
              <a:rPr lang="zh-CN" altLang="en-US" sz="2400" dirty="0"/>
              <a:t>把视口设置为新窗口</a:t>
            </a:r>
            <a:endParaRPr lang="en-US" altLang="zh-CN" sz="2400" dirty="0"/>
          </a:p>
          <a:p>
            <a:r>
              <a:rPr lang="zh-CN" altLang="en-US" sz="2400" b="1" dirty="0"/>
              <a:t>这个回调函数是放置照相机函数的恰当地方，因为</a:t>
            </a:r>
            <a:br>
              <a:rPr lang="zh-CN" altLang="en-US" sz="2400" b="1" dirty="0"/>
            </a:br>
            <a:r>
              <a:rPr lang="zh-CN" altLang="en-US" sz="2400" b="1" dirty="0"/>
              <a:t>当窗口首次创建时</a:t>
            </a:r>
            <a:r>
              <a:rPr lang="zh-CN" altLang="en-US" sz="2400" dirty="0"/>
              <a:t>就会调用它。</a:t>
            </a:r>
            <a:br>
              <a:rPr lang="zh-CN" altLang="en-US" sz="2400" dirty="0"/>
            </a:br>
            <a:r>
              <a:rPr lang="en-US" altLang="zh-CN" sz="2400" dirty="0"/>
              <a:t>– </a:t>
            </a:r>
            <a:r>
              <a:rPr lang="zh-CN" altLang="en-US" sz="2400" dirty="0"/>
              <a:t>当窗口形状尺寸发生改变时，可在回调函数里对观察条件进行修改</a:t>
            </a:r>
            <a:br>
              <a:rPr lang="zh-CN" altLang="en-US" sz="2400" dirty="0"/>
            </a:b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endParaRPr lang="en-US" dirty="0"/>
          </a:p>
        </p:txBody>
      </p:sp>
      <p:sp>
        <p:nvSpPr>
          <p:cNvPr id="3" name="内容占位符 2"/>
          <p:cNvSpPr>
            <a:spLocks noGrp="1"/>
          </p:cNvSpPr>
          <p:nvPr>
            <p:ph idx="1"/>
          </p:nvPr>
        </p:nvSpPr>
        <p:spPr/>
        <p:txBody>
          <a:bodyPr/>
          <a:lstStyle/>
          <a:p>
            <a:r>
              <a:rPr lang="zh-CN" altLang="en-US" sz="2000" dirty="0"/>
              <a:t>通过保持视口和世界窗口的长宽比一样，使得物体不变形</a:t>
            </a:r>
            <a:br>
              <a:rPr lang="zh-CN" altLang="en-US" sz="2000" dirty="0"/>
            </a:br>
            <a:endParaRPr lang="en-US" altLang="zh-CN" sz="2000" dirty="0"/>
          </a:p>
          <a:p>
            <a:pPr marL="0" indent="0">
              <a:buNone/>
            </a:pPr>
            <a:r>
              <a:rPr lang="en-US" sz="2000" b="1" dirty="0"/>
              <a:t>void reshape(</a:t>
            </a:r>
            <a:r>
              <a:rPr lang="en-US" sz="2000" b="1" dirty="0" err="1"/>
              <a:t>int</a:t>
            </a:r>
            <a:r>
              <a:rPr lang="en-US" sz="2000" b="1" dirty="0"/>
              <a:t> w, </a:t>
            </a:r>
            <a:r>
              <a:rPr lang="en-US" sz="2000" b="1" dirty="0" err="1"/>
              <a:t>int</a:t>
            </a:r>
            <a:r>
              <a:rPr lang="en-US" sz="2000" b="1" dirty="0"/>
              <a:t> h) {</a:t>
            </a:r>
            <a:br>
              <a:rPr lang="en-US" sz="2000" dirty="0"/>
            </a:br>
            <a:r>
              <a:rPr lang="en-US" sz="2000" dirty="0"/>
              <a:t>	</a:t>
            </a:r>
            <a:r>
              <a:rPr lang="en-US" sz="2000" b="1" dirty="0" err="1"/>
              <a:t>glViewport</a:t>
            </a:r>
            <a:r>
              <a:rPr lang="en-US" sz="2000" b="1" dirty="0"/>
              <a:t>(0, 0, w, h); // </a:t>
            </a:r>
            <a:r>
              <a:rPr lang="zh-CN" altLang="en-US" sz="2000" dirty="0"/>
              <a:t>设置视口为整个窗口</a:t>
            </a:r>
            <a:br>
              <a:rPr lang="zh-CN" altLang="en-US" sz="2000" dirty="0"/>
            </a:br>
            <a:r>
              <a:rPr lang="en-US" altLang="zh-CN" sz="2000" dirty="0"/>
              <a:t>	</a:t>
            </a:r>
            <a:r>
              <a:rPr lang="en-US" sz="2000" b="1" dirty="0" err="1"/>
              <a:t>glMatrixMode</a:t>
            </a:r>
            <a:r>
              <a:rPr lang="en-US" sz="2000" b="1" dirty="0"/>
              <a:t>(GL_PROJECTION); // </a:t>
            </a:r>
            <a:r>
              <a:rPr lang="zh-CN" altLang="en-US" sz="2000" dirty="0"/>
              <a:t>调整裁剪窗口</a:t>
            </a:r>
            <a:br>
              <a:rPr lang="zh-CN" altLang="en-US" sz="2000" dirty="0"/>
            </a:br>
            <a:r>
              <a:rPr lang="en-US" altLang="zh-CN" sz="2000" dirty="0"/>
              <a:t>	</a:t>
            </a:r>
            <a:r>
              <a:rPr lang="en-US" sz="2000" b="1" dirty="0" err="1"/>
              <a:t>glLoadIdentity</a:t>
            </a:r>
            <a:r>
              <a:rPr lang="en-US" sz="2000" b="1" dirty="0"/>
              <a:t>();</a:t>
            </a:r>
            <a:br>
              <a:rPr lang="en-US" sz="2000" dirty="0"/>
            </a:br>
            <a:r>
              <a:rPr lang="en-US" sz="2000" dirty="0"/>
              <a:t>	</a:t>
            </a:r>
            <a:r>
              <a:rPr lang="en-US" sz="2000" b="1" dirty="0"/>
              <a:t>if(w&lt;=h) // </a:t>
            </a:r>
            <a:r>
              <a:rPr lang="zh-CN" altLang="en-US" sz="2000" dirty="0"/>
              <a:t>宽小于高，裁剪矩形宽度置为</a:t>
            </a:r>
            <a:r>
              <a:rPr lang="en-US" altLang="zh-CN" sz="2000" dirty="0"/>
              <a:t>4</a:t>
            </a:r>
            <a:br>
              <a:rPr lang="en-US" altLang="zh-CN" sz="2000" dirty="0"/>
            </a:br>
            <a:r>
              <a:rPr lang="en-US" altLang="zh-CN" sz="2000" dirty="0"/>
              <a:t>		</a:t>
            </a:r>
            <a:r>
              <a:rPr lang="en-US" sz="2000" b="1" dirty="0"/>
              <a:t>gluOrtho2D(-2.0, 2.0, -2.0*(</a:t>
            </a:r>
            <a:r>
              <a:rPr lang="en-US" sz="2000" b="1" dirty="0" err="1"/>
              <a:t>GLfloat</a:t>
            </a:r>
            <a:r>
              <a:rPr lang="en-US" sz="2000" b="1" dirty="0"/>
              <a:t>)h/(</a:t>
            </a:r>
            <a:r>
              <a:rPr lang="en-US" sz="2000" b="1" dirty="0" err="1"/>
              <a:t>GLfloat</a:t>
            </a:r>
            <a:r>
              <a:rPr lang="en-US" sz="2000" b="1" dirty="0"/>
              <a:t>)w,</a:t>
            </a:r>
            <a:br>
              <a:rPr lang="en-US" sz="2000" dirty="0"/>
            </a:br>
            <a:r>
              <a:rPr lang="en-US" sz="2000" dirty="0"/>
              <a:t>		</a:t>
            </a:r>
            <a:r>
              <a:rPr lang="en-US" sz="2000" b="1" dirty="0"/>
              <a:t>2.0*(</a:t>
            </a:r>
            <a:r>
              <a:rPr lang="en-US" sz="2000" b="1" dirty="0" err="1"/>
              <a:t>GLfloat</a:t>
            </a:r>
            <a:r>
              <a:rPr lang="en-US" sz="2000" b="1" dirty="0"/>
              <a:t>)h/(</a:t>
            </a:r>
            <a:r>
              <a:rPr lang="en-US" sz="2000" b="1" dirty="0" err="1"/>
              <a:t>GLfloat</a:t>
            </a:r>
            <a:r>
              <a:rPr lang="en-US" sz="2000" b="1" dirty="0"/>
              <a:t>)w);</a:t>
            </a:r>
            <a:br>
              <a:rPr lang="en-US" sz="2000" dirty="0"/>
            </a:br>
            <a:r>
              <a:rPr lang="en-US" sz="2000" dirty="0"/>
              <a:t>	</a:t>
            </a:r>
            <a:r>
              <a:rPr lang="en-US" sz="2000" b="1" dirty="0"/>
              <a:t>else // </a:t>
            </a:r>
            <a:r>
              <a:rPr lang="zh-CN" altLang="en-US" sz="2000" dirty="0"/>
              <a:t>高小于宽，裁剪矩形高度置为</a:t>
            </a:r>
            <a:r>
              <a:rPr lang="en-US" altLang="zh-CN" sz="2000" dirty="0"/>
              <a:t>4</a:t>
            </a:r>
            <a:br>
              <a:rPr lang="en-US" altLang="zh-CN" sz="2000" dirty="0"/>
            </a:br>
            <a:r>
              <a:rPr lang="en-US" altLang="zh-CN" sz="2000" dirty="0"/>
              <a:t>		</a:t>
            </a:r>
            <a:r>
              <a:rPr lang="en-US" sz="2000" b="1" dirty="0"/>
              <a:t>gluOrtho2D(-2.0*(</a:t>
            </a:r>
            <a:r>
              <a:rPr lang="en-US" sz="2000" b="1" dirty="0" err="1"/>
              <a:t>GLfloat</a:t>
            </a:r>
            <a:r>
              <a:rPr lang="en-US" sz="2000" b="1" dirty="0"/>
              <a:t>)w/(</a:t>
            </a:r>
            <a:r>
              <a:rPr lang="en-US" sz="2000" b="1" dirty="0" err="1"/>
              <a:t>GLfloat</a:t>
            </a:r>
            <a:r>
              <a:rPr lang="en-US" sz="2000" b="1" dirty="0"/>
              <a:t>)h,</a:t>
            </a:r>
            <a:br>
              <a:rPr lang="en-US" sz="2000" dirty="0"/>
            </a:br>
            <a:r>
              <a:rPr lang="en-US" sz="2000" dirty="0"/>
              <a:t>		</a:t>
            </a:r>
            <a:r>
              <a:rPr lang="en-US" sz="2000" b="1" dirty="0"/>
              <a:t>2.0*(</a:t>
            </a:r>
            <a:r>
              <a:rPr lang="en-US" sz="2000" b="1" dirty="0" err="1"/>
              <a:t>GLfloat</a:t>
            </a:r>
            <a:r>
              <a:rPr lang="en-US" sz="2000" b="1" dirty="0"/>
              <a:t>)w/(</a:t>
            </a:r>
            <a:r>
              <a:rPr lang="en-US" sz="2000" b="1" dirty="0" err="1"/>
              <a:t>GLfloat</a:t>
            </a:r>
            <a:r>
              <a:rPr lang="en-US" sz="2000" b="1" dirty="0"/>
              <a:t>)h, -2.0, 2.0);</a:t>
            </a:r>
            <a:br>
              <a:rPr lang="en-US" sz="2000" dirty="0"/>
            </a:br>
            <a:r>
              <a:rPr lang="en-US" sz="2000" dirty="0"/>
              <a:t>	</a:t>
            </a:r>
            <a:r>
              <a:rPr lang="en-US" sz="2000" b="1" dirty="0" err="1"/>
              <a:t>glMatrixMode</a:t>
            </a:r>
            <a:r>
              <a:rPr lang="en-US" sz="2000" b="1" dirty="0"/>
              <a:t>(GL_MODELVIEW); /*return to </a:t>
            </a:r>
            <a:r>
              <a:rPr lang="en-US" sz="2000" b="1" dirty="0" err="1"/>
              <a:t>modelview</a:t>
            </a:r>
            <a:r>
              <a:rPr lang="en-US" sz="2000" b="1" dirty="0"/>
              <a:t> mode*/</a:t>
            </a:r>
            <a:br>
              <a:rPr lang="en-US" sz="2000" dirty="0"/>
            </a:br>
            <a:r>
              <a:rPr lang="en-US" sz="2000" b="1" dirty="0"/>
              <a:t>}</a:t>
            </a:r>
            <a:br>
              <a:rPr lang="en-US" sz="2000" dirty="0"/>
            </a:br>
            <a:endParaRPr lang="en-US" sz="20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sz="2800" dirty="0">
                <a:solidFill>
                  <a:schemeClr val="accent2"/>
                </a:solidFill>
              </a:rPr>
              <a:t>三维绘制（</a:t>
            </a:r>
            <a:r>
              <a:rPr lang="en-US" altLang="zh-CN" sz="2800" dirty="0">
                <a:solidFill>
                  <a:schemeClr val="accent2"/>
                </a:solidFill>
              </a:rPr>
              <a:t>3D Rendering)</a:t>
            </a:r>
            <a:endParaRPr lang="en-US" altLang="zh-CN" sz="2800" dirty="0">
              <a:solidFill>
                <a:schemeClr val="accent2"/>
              </a:solidFill>
            </a:endParaRPr>
          </a:p>
          <a:p>
            <a:pPr lvl="1"/>
            <a:r>
              <a:rPr lang="zh-CN" altLang="en-US" sz="2400" dirty="0">
                <a:solidFill>
                  <a:schemeClr val="accent2"/>
                </a:solidFill>
              </a:rPr>
              <a:t>如何呈现三维效果</a:t>
            </a:r>
            <a:endParaRPr lang="en-US" altLang="zh-CN" sz="2400" dirty="0">
              <a:solidFill>
                <a:schemeClr val="accent2"/>
              </a:solidFill>
            </a:endParaRPr>
          </a:p>
          <a:p>
            <a:pPr lvl="1"/>
            <a:r>
              <a:rPr lang="zh-CN" altLang="en-US" sz="2400" dirty="0">
                <a:solidFill>
                  <a:schemeClr val="accent2"/>
                </a:solidFill>
              </a:rPr>
              <a:t>设置模型视图矩阵与投影矩阵</a:t>
            </a:r>
            <a:endParaRPr lang="en-US" altLang="zh-CN" sz="2400" dirty="0">
              <a:solidFill>
                <a:schemeClr val="accent2"/>
              </a:solidFill>
            </a:endParaRPr>
          </a:p>
          <a:p>
            <a:pPr lvl="1"/>
            <a:r>
              <a:rPr lang="zh-CN" altLang="en-US" sz="2400" dirty="0">
                <a:solidFill>
                  <a:schemeClr val="accent2"/>
                </a:solidFill>
              </a:rPr>
              <a:t>隐藏面消除概念</a:t>
            </a:r>
            <a:endParaRPr lang="en-US" altLang="zh-CN" sz="2400" dirty="0">
              <a:solidFill>
                <a:schemeClr val="accent2"/>
              </a:solidFill>
            </a:endParaRPr>
          </a:p>
          <a:p>
            <a:r>
              <a:rPr lang="zh-CN" altLang="en-US" sz="2800" dirty="0">
                <a:solidFill>
                  <a:schemeClr val="accent2"/>
                </a:solidFill>
              </a:rPr>
              <a:t>交互（</a:t>
            </a:r>
            <a:r>
              <a:rPr lang="en-US" altLang="zh-CN" sz="2800" dirty="0">
                <a:solidFill>
                  <a:schemeClr val="accent2"/>
                </a:solidFill>
              </a:rPr>
              <a:t>Interaction</a:t>
            </a:r>
            <a:r>
              <a:rPr lang="zh-CN" altLang="en-US" sz="2800" dirty="0">
                <a:solidFill>
                  <a:schemeClr val="accent2"/>
                </a:solidFill>
              </a:rPr>
              <a:t>）</a:t>
            </a:r>
            <a:endParaRPr lang="en-US" altLang="zh-CN" sz="2800" dirty="0">
              <a:solidFill>
                <a:schemeClr val="accent2"/>
              </a:solidFill>
            </a:endParaRPr>
          </a:p>
          <a:p>
            <a:pPr lvl="1"/>
            <a:r>
              <a:rPr lang="en-US" altLang="zh-CN" sz="2400" dirty="0">
                <a:solidFill>
                  <a:schemeClr val="accent2"/>
                </a:solidFill>
              </a:rPr>
              <a:t>GLUT</a:t>
            </a:r>
            <a:r>
              <a:rPr lang="zh-CN" altLang="en-US" sz="2400" dirty="0">
                <a:solidFill>
                  <a:schemeClr val="accent2"/>
                </a:solidFill>
              </a:rPr>
              <a:t>回调函数</a:t>
            </a:r>
            <a:endParaRPr lang="en-US" altLang="zh-CN" sz="2400" dirty="0">
              <a:solidFill>
                <a:schemeClr val="accent2"/>
              </a:solidFill>
            </a:endParaRPr>
          </a:p>
          <a:p>
            <a:pPr lvl="1"/>
            <a:r>
              <a:rPr lang="zh-CN" altLang="en-US" sz="2400" dirty="0">
                <a:solidFill>
                  <a:schemeClr val="accent2"/>
                </a:solidFill>
              </a:rPr>
              <a:t>菜单</a:t>
            </a:r>
            <a:endParaRPr lang="en-US" altLang="zh-CN" sz="2400" dirty="0">
              <a:solidFill>
                <a:schemeClr val="accen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菜单</a:t>
            </a:r>
            <a:endParaRPr lang="en-US" dirty="0"/>
          </a:p>
        </p:txBody>
      </p:sp>
      <p:sp>
        <p:nvSpPr>
          <p:cNvPr id="3" name="内容占位符 2"/>
          <p:cNvSpPr>
            <a:spLocks noGrp="1"/>
          </p:cNvSpPr>
          <p:nvPr>
            <p:ph idx="1"/>
          </p:nvPr>
        </p:nvSpPr>
        <p:spPr/>
        <p:txBody>
          <a:bodyPr/>
          <a:lstStyle/>
          <a:p>
            <a:r>
              <a:rPr lang="en-US" altLang="zh-CN" dirty="0"/>
              <a:t>GLUT</a:t>
            </a:r>
            <a:r>
              <a:rPr lang="zh-CN" altLang="en-US" dirty="0"/>
              <a:t>支持弹出式菜单</a:t>
            </a:r>
            <a:br>
              <a:rPr lang="zh-CN" altLang="en-US" dirty="0"/>
            </a:br>
            <a:r>
              <a:rPr lang="en-US" altLang="zh-CN" dirty="0"/>
              <a:t>– </a:t>
            </a:r>
            <a:r>
              <a:rPr lang="zh-CN" altLang="en-US" dirty="0"/>
              <a:t>可以有子菜单</a:t>
            </a:r>
            <a:endParaRPr lang="en-US" altLang="zh-CN" dirty="0"/>
          </a:p>
          <a:p>
            <a:r>
              <a:rPr lang="zh-CN" altLang="en-US" dirty="0"/>
              <a:t>创建弹出式菜单的三个步骤</a:t>
            </a:r>
            <a:br>
              <a:rPr lang="zh-CN" altLang="en-US" dirty="0"/>
            </a:br>
            <a:r>
              <a:rPr lang="en-US" altLang="zh-CN" dirty="0"/>
              <a:t>– </a:t>
            </a:r>
            <a:r>
              <a:rPr lang="zh-CN" altLang="en-US" dirty="0"/>
              <a:t>定义菜单内各条目</a:t>
            </a:r>
            <a:br>
              <a:rPr lang="zh-CN" altLang="en-US" dirty="0"/>
            </a:br>
            <a:r>
              <a:rPr lang="en-US" altLang="zh-CN" dirty="0"/>
              <a:t>– </a:t>
            </a:r>
            <a:r>
              <a:rPr lang="zh-CN" altLang="en-US" dirty="0"/>
              <a:t>定义每个菜单项的行为</a:t>
            </a:r>
            <a:br>
              <a:rPr lang="zh-CN" altLang="en-US" dirty="0"/>
            </a:br>
            <a:r>
              <a:rPr lang="en-US" altLang="zh-CN" dirty="0"/>
              <a:t>	• </a:t>
            </a:r>
            <a:r>
              <a:rPr lang="zh-CN" altLang="en-US" dirty="0"/>
              <a:t>如果条目被选择执行的操作</a:t>
            </a:r>
            <a:br>
              <a:rPr lang="zh-CN" altLang="en-US" dirty="0"/>
            </a:br>
            <a:r>
              <a:rPr lang="en-US" altLang="zh-CN" dirty="0"/>
              <a:t>– </a:t>
            </a:r>
            <a:r>
              <a:rPr lang="zh-CN" altLang="en-US" dirty="0"/>
              <a:t>把菜单连接到鼠标按钮上</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菜单函数</a:t>
            </a:r>
            <a:endParaRPr lang="en-US" dirty="0"/>
          </a:p>
        </p:txBody>
      </p:sp>
      <p:sp>
        <p:nvSpPr>
          <p:cNvPr id="3" name="内容占位符 2"/>
          <p:cNvSpPr>
            <a:spLocks noGrp="1"/>
          </p:cNvSpPr>
          <p:nvPr>
            <p:ph idx="1"/>
          </p:nvPr>
        </p:nvSpPr>
        <p:spPr/>
        <p:txBody>
          <a:bodyPr/>
          <a:lstStyle/>
          <a:p>
            <a:r>
              <a:rPr lang="en-US" sz="2400" b="1" dirty="0" err="1"/>
              <a:t>int</a:t>
            </a:r>
            <a:r>
              <a:rPr lang="en-US" sz="2400" b="1" dirty="0"/>
              <a:t> </a:t>
            </a:r>
            <a:r>
              <a:rPr lang="en-US" sz="2400" b="1" dirty="0" err="1"/>
              <a:t>glutCreateMenu</a:t>
            </a:r>
            <a:r>
              <a:rPr lang="en-US" sz="2400" b="1" dirty="0"/>
              <a:t>(void (*f)(</a:t>
            </a:r>
            <a:r>
              <a:rPr lang="en-US" sz="2400" b="1" dirty="0" err="1"/>
              <a:t>int</a:t>
            </a:r>
            <a:r>
              <a:rPr lang="en-US" sz="2400" b="1" dirty="0"/>
              <a:t> value))</a:t>
            </a:r>
            <a:br>
              <a:rPr lang="en-US" sz="2400" dirty="0"/>
            </a:br>
            <a:r>
              <a:rPr lang="en-US" sz="2400" dirty="0"/>
              <a:t>– </a:t>
            </a:r>
            <a:r>
              <a:rPr lang="zh-CN" altLang="en-US" sz="2400" dirty="0"/>
              <a:t>创建一个使用回调函数</a:t>
            </a:r>
            <a:r>
              <a:rPr lang="en-US" sz="2400" dirty="0"/>
              <a:t>f()</a:t>
            </a:r>
            <a:r>
              <a:rPr lang="zh-CN" altLang="en-US" sz="2400" dirty="0"/>
              <a:t>的菜单，并返回菜单的整数标识符</a:t>
            </a:r>
            <a:endParaRPr lang="en-US" altLang="zh-CN" sz="2400" dirty="0"/>
          </a:p>
          <a:p>
            <a:r>
              <a:rPr lang="en-US" sz="2400" b="1" dirty="0"/>
              <a:t>void </a:t>
            </a:r>
            <a:r>
              <a:rPr lang="en-US" sz="2400" b="1" dirty="0" err="1"/>
              <a:t>glutAddMenuEntry</a:t>
            </a:r>
            <a:r>
              <a:rPr lang="en-US" sz="2400" b="1" dirty="0"/>
              <a:t>(char *name, </a:t>
            </a:r>
            <a:r>
              <a:rPr lang="en-US" sz="2400" b="1" dirty="0" err="1"/>
              <a:t>int</a:t>
            </a:r>
            <a:r>
              <a:rPr lang="en-US" sz="2400" b="1" dirty="0"/>
              <a:t> value)</a:t>
            </a:r>
            <a:br>
              <a:rPr lang="en-US" sz="2400" dirty="0"/>
            </a:br>
            <a:r>
              <a:rPr lang="en-US" sz="2400" dirty="0"/>
              <a:t>– </a:t>
            </a:r>
            <a:r>
              <a:rPr lang="zh-CN" altLang="en-US" sz="2400" dirty="0"/>
              <a:t>为当前菜单增加一个名为</a:t>
            </a:r>
            <a:r>
              <a:rPr lang="en-US" sz="2400" dirty="0"/>
              <a:t>name</a:t>
            </a:r>
            <a:r>
              <a:rPr lang="zh-CN" altLang="en-US" sz="2400" dirty="0"/>
              <a:t>的菜单项； </a:t>
            </a:r>
            <a:r>
              <a:rPr lang="en-US" sz="2400" dirty="0"/>
              <a:t>value</a:t>
            </a:r>
            <a:r>
              <a:rPr lang="zh-CN" altLang="en-US" sz="2400" dirty="0"/>
              <a:t>值在选中时返回给菜单回调函数</a:t>
            </a:r>
            <a:endParaRPr lang="en-US" altLang="zh-CN" sz="2400" dirty="0"/>
          </a:p>
          <a:p>
            <a:r>
              <a:rPr lang="en-US" altLang="zh-CN" sz="2400" dirty="0"/>
              <a:t> </a:t>
            </a:r>
            <a:r>
              <a:rPr lang="en-US" sz="2400" b="1" dirty="0"/>
              <a:t>void </a:t>
            </a:r>
            <a:r>
              <a:rPr lang="en-US" sz="2400" b="1" dirty="0" err="1"/>
              <a:t>glutAttachMenu</a:t>
            </a:r>
            <a:r>
              <a:rPr lang="en-US" sz="2400" b="1" dirty="0"/>
              <a:t>(</a:t>
            </a:r>
            <a:r>
              <a:rPr lang="en-US" sz="2400" b="1" dirty="0" err="1"/>
              <a:t>int</a:t>
            </a:r>
            <a:r>
              <a:rPr lang="en-US" sz="2400" b="1" dirty="0"/>
              <a:t> button)</a:t>
            </a:r>
            <a:br>
              <a:rPr lang="en-US" sz="2400" dirty="0"/>
            </a:br>
            <a:r>
              <a:rPr lang="en-US" sz="2400" dirty="0"/>
              <a:t>– </a:t>
            </a:r>
            <a:r>
              <a:rPr lang="zh-CN" altLang="en-US" sz="2400" dirty="0"/>
              <a:t>将当前菜单关联到鼠标按钮</a:t>
            </a:r>
            <a:r>
              <a:rPr lang="en-US" sz="2400" dirty="0"/>
              <a:t>button</a:t>
            </a:r>
            <a:r>
              <a:rPr lang="zh-CN" altLang="en-US" sz="2400" dirty="0"/>
              <a:t>上</a:t>
            </a:r>
            <a:r>
              <a:rPr lang="en-US" altLang="zh-CN" sz="2400" dirty="0"/>
              <a:t>(</a:t>
            </a:r>
            <a:r>
              <a:rPr lang="en-US" sz="2400" dirty="0"/>
              <a:t>GLUT_RIGHT_BUTTON、</a:t>
            </a:r>
            <a:br>
              <a:rPr lang="en-US" sz="2400" dirty="0"/>
            </a:br>
            <a:r>
              <a:rPr lang="en-US" sz="2400" dirty="0"/>
              <a:t>GLUT_MIDDLE_BUTTON、 GLUT_LEFT_BUTTON)</a:t>
            </a:r>
            <a:br>
              <a:rPr lang="en-US" sz="2400" dirty="0"/>
            </a:b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定义一个简单的菜单</a:t>
            </a:r>
            <a:endParaRPr lang="en-US" dirty="0"/>
          </a:p>
        </p:txBody>
      </p:sp>
      <p:sp>
        <p:nvSpPr>
          <p:cNvPr id="3" name="内容占位符 2"/>
          <p:cNvSpPr>
            <a:spLocks noGrp="1"/>
          </p:cNvSpPr>
          <p:nvPr>
            <p:ph idx="1"/>
          </p:nvPr>
        </p:nvSpPr>
        <p:spPr/>
        <p:txBody>
          <a:bodyPr/>
          <a:lstStyle/>
          <a:p>
            <a:r>
              <a:rPr lang="zh-CN" altLang="en-US" sz="2400" dirty="0"/>
              <a:t>在</a:t>
            </a:r>
            <a:r>
              <a:rPr lang="en-US" sz="2400" dirty="0"/>
              <a:t>main()</a:t>
            </a:r>
            <a:r>
              <a:rPr lang="zh-CN" altLang="en-US" sz="2400" dirty="0"/>
              <a:t>函数中</a:t>
            </a:r>
            <a:endParaRPr lang="en-US" altLang="zh-CN" sz="2400" dirty="0"/>
          </a:p>
          <a:p>
            <a:pPr marL="0" indent="0">
              <a:buNone/>
            </a:pPr>
            <a:br>
              <a:rPr lang="zh-CN" altLang="en-US" sz="2400" dirty="0"/>
            </a:br>
            <a:r>
              <a:rPr lang="en-US" altLang="zh-CN" sz="2400" dirty="0"/>
              <a:t>	</a:t>
            </a:r>
            <a:r>
              <a:rPr lang="en-US" sz="2400" b="1" dirty="0" err="1"/>
              <a:t>menu_id</a:t>
            </a:r>
            <a:r>
              <a:rPr lang="en-US" sz="2400" b="1" dirty="0"/>
              <a:t> = </a:t>
            </a:r>
            <a:r>
              <a:rPr lang="en-US" sz="2400" b="1" dirty="0" err="1"/>
              <a:t>glutCreateMenu</a:t>
            </a:r>
            <a:r>
              <a:rPr lang="en-US" sz="2400" b="1" dirty="0"/>
              <a:t>(</a:t>
            </a:r>
            <a:r>
              <a:rPr lang="en-US" sz="2400" b="1" dirty="0" err="1"/>
              <a:t>mymenu</a:t>
            </a:r>
            <a:r>
              <a:rPr lang="en-US" sz="2400" b="1" dirty="0"/>
              <a:t>);</a:t>
            </a:r>
            <a:br>
              <a:rPr lang="en-US" sz="2400" dirty="0"/>
            </a:br>
            <a:r>
              <a:rPr lang="en-US" sz="2400" dirty="0"/>
              <a:t>	</a:t>
            </a:r>
            <a:r>
              <a:rPr lang="en-US" sz="2400" b="1" dirty="0" err="1"/>
              <a:t>glutAddMenuEntry</a:t>
            </a:r>
            <a:r>
              <a:rPr lang="en-US" sz="2400" b="1" dirty="0"/>
              <a:t>(“Clear Screen”, 1);</a:t>
            </a:r>
            <a:br>
              <a:rPr lang="en-US" sz="2400" dirty="0"/>
            </a:br>
            <a:r>
              <a:rPr lang="en-US" sz="2400" dirty="0"/>
              <a:t>	</a:t>
            </a:r>
            <a:r>
              <a:rPr lang="en-US" sz="2400" b="1" dirty="0" err="1"/>
              <a:t>glutAddMenuEntry</a:t>
            </a:r>
            <a:r>
              <a:rPr lang="en-US" sz="2400" b="1" dirty="0"/>
              <a:t>(“Exit”, 2);</a:t>
            </a:r>
            <a:br>
              <a:rPr lang="en-US" sz="2400" dirty="0"/>
            </a:br>
            <a:r>
              <a:rPr lang="en-US" sz="2400" dirty="0"/>
              <a:t>	</a:t>
            </a:r>
            <a:r>
              <a:rPr lang="en-US" sz="2400" b="1" dirty="0" err="1"/>
              <a:t>glutAttachMenu</a:t>
            </a:r>
            <a:r>
              <a:rPr lang="en-US" sz="2400" b="1" dirty="0"/>
              <a:t>(GLUT_RIGHT_BUTTON);</a:t>
            </a:r>
            <a:br>
              <a:rPr lang="en-US" sz="2400" dirty="0"/>
            </a:br>
            <a:br>
              <a:rPr lang="en-US" sz="2400" dirty="0"/>
            </a:b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6543675" y="4066760"/>
            <a:ext cx="2295525" cy="1666875"/>
          </a:xfrm>
          <a:prstGeom prst="rect">
            <a:avLst/>
          </a:prstGeom>
        </p:spPr>
      </p:pic>
      <p:cxnSp>
        <p:nvCxnSpPr>
          <p:cNvPr id="7" name="直接箭头连接符 6"/>
          <p:cNvCxnSpPr/>
          <p:nvPr/>
        </p:nvCxnSpPr>
        <p:spPr bwMode="auto">
          <a:xfrm flipH="1">
            <a:off x="5432924" y="1865778"/>
            <a:ext cx="358276" cy="140909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0" name="直接箭头连接符 9"/>
          <p:cNvCxnSpPr/>
          <p:nvPr/>
        </p:nvCxnSpPr>
        <p:spPr bwMode="auto">
          <a:xfrm>
            <a:off x="5943600" y="1744178"/>
            <a:ext cx="600075" cy="103053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3" name="文本框 12"/>
          <p:cNvSpPr txBox="1"/>
          <p:nvPr/>
        </p:nvSpPr>
        <p:spPr>
          <a:xfrm>
            <a:off x="4429005" y="1466435"/>
            <a:ext cx="3262432" cy="707886"/>
          </a:xfrm>
          <a:prstGeom prst="rect">
            <a:avLst/>
          </a:prstGeom>
          <a:noFill/>
        </p:spPr>
        <p:txBody>
          <a:bodyPr wrap="none" rtlCol="0">
            <a:spAutoFit/>
          </a:bodyPr>
          <a:lstStyle/>
          <a:p>
            <a:r>
              <a:rPr lang="zh-CN" altLang="en-US" sz="2000" dirty="0">
                <a:latin typeface="+mj-ea"/>
                <a:ea typeface="+mj-ea"/>
              </a:rPr>
              <a:t>会作为参数返回给回调函数</a:t>
            </a:r>
            <a:endParaRPr lang="en-US" altLang="zh-CN" sz="2000" dirty="0">
              <a:latin typeface="+mj-ea"/>
              <a:ea typeface="+mj-ea"/>
            </a:endParaRPr>
          </a:p>
          <a:p>
            <a:r>
              <a:rPr lang="en-US" sz="2000" dirty="0" err="1">
                <a:latin typeface="+mj-ea"/>
                <a:ea typeface="+mj-ea"/>
              </a:rPr>
              <a:t>mymenu</a:t>
            </a:r>
            <a:endParaRPr lang="en-US" sz="2000" dirty="0">
              <a:latin typeface="+mj-ea"/>
              <a:ea typeface="+mj-ea"/>
            </a:endParaRPr>
          </a:p>
        </p:txBody>
      </p:sp>
      <p:sp>
        <p:nvSpPr>
          <p:cNvPr id="14" name="矩形 13"/>
          <p:cNvSpPr/>
          <p:nvPr/>
        </p:nvSpPr>
        <p:spPr>
          <a:xfrm>
            <a:off x="838200" y="4425584"/>
            <a:ext cx="5105400" cy="2616101"/>
          </a:xfrm>
          <a:prstGeom prst="rect">
            <a:avLst/>
          </a:prstGeom>
        </p:spPr>
        <p:txBody>
          <a:bodyPr wrap="square">
            <a:spAutoFit/>
          </a:bodyPr>
          <a:lstStyle/>
          <a:p>
            <a:r>
              <a:rPr lang="zh-CN" altLang="en-US" dirty="0">
                <a:solidFill>
                  <a:srgbClr val="000000"/>
                </a:solidFill>
                <a:latin typeface="+mj-lt"/>
                <a:ea typeface="+mj-ea"/>
              </a:rPr>
              <a:t>菜单回调函数</a:t>
            </a:r>
            <a:br>
              <a:rPr lang="zh-CN" altLang="en-US" sz="3200" dirty="0">
                <a:solidFill>
                  <a:srgbClr val="000000"/>
                </a:solidFill>
                <a:latin typeface="+mj-lt"/>
                <a:ea typeface="+mj-ea"/>
              </a:rPr>
            </a:br>
            <a:r>
              <a:rPr lang="en-US" sz="1800" b="1" dirty="0">
                <a:solidFill>
                  <a:srgbClr val="000000"/>
                </a:solidFill>
                <a:latin typeface="+mj-lt"/>
                <a:ea typeface="+mj-ea"/>
              </a:rPr>
              <a:t>void </a:t>
            </a:r>
            <a:r>
              <a:rPr lang="en-US" sz="1800" b="1" dirty="0" err="1">
                <a:solidFill>
                  <a:srgbClr val="000000"/>
                </a:solidFill>
                <a:latin typeface="+mj-lt"/>
                <a:ea typeface="+mj-ea"/>
              </a:rPr>
              <a:t>mymenu</a:t>
            </a:r>
            <a:r>
              <a:rPr lang="en-US" sz="1800" b="1" dirty="0">
                <a:solidFill>
                  <a:srgbClr val="000000"/>
                </a:solidFill>
                <a:latin typeface="+mj-lt"/>
                <a:ea typeface="+mj-ea"/>
              </a:rPr>
              <a:t>(</a:t>
            </a:r>
            <a:r>
              <a:rPr lang="en-US" sz="1800" b="1" dirty="0" err="1">
                <a:solidFill>
                  <a:srgbClr val="000000"/>
                </a:solidFill>
                <a:latin typeface="+mj-lt"/>
                <a:ea typeface="+mj-ea"/>
              </a:rPr>
              <a:t>int</a:t>
            </a:r>
            <a:r>
              <a:rPr lang="en-US" sz="1800" b="1" dirty="0">
                <a:solidFill>
                  <a:srgbClr val="000000"/>
                </a:solidFill>
                <a:latin typeface="+mj-lt"/>
                <a:ea typeface="+mj-ea"/>
              </a:rPr>
              <a:t> value) {</a:t>
            </a:r>
            <a:br>
              <a:rPr lang="en-US" sz="1800" dirty="0">
                <a:solidFill>
                  <a:srgbClr val="000000"/>
                </a:solidFill>
                <a:latin typeface="+mj-lt"/>
                <a:ea typeface="+mj-ea"/>
              </a:rPr>
            </a:br>
            <a:r>
              <a:rPr lang="en-US" sz="1800" dirty="0">
                <a:solidFill>
                  <a:srgbClr val="000000"/>
                </a:solidFill>
                <a:latin typeface="+mj-lt"/>
                <a:ea typeface="+mj-ea"/>
              </a:rPr>
              <a:t>	</a:t>
            </a:r>
            <a:r>
              <a:rPr lang="en-US" sz="1800" b="1" dirty="0">
                <a:solidFill>
                  <a:srgbClr val="000000"/>
                </a:solidFill>
                <a:latin typeface="+mj-lt"/>
                <a:ea typeface="+mj-ea"/>
              </a:rPr>
              <a:t>if(value==1) 	</a:t>
            </a:r>
            <a:r>
              <a:rPr lang="en-US" sz="1800" b="1" dirty="0" err="1">
                <a:solidFill>
                  <a:srgbClr val="000000"/>
                </a:solidFill>
                <a:latin typeface="+mj-lt"/>
                <a:ea typeface="+mj-ea"/>
              </a:rPr>
              <a:t>glClear</a:t>
            </a:r>
            <a:r>
              <a:rPr lang="en-US" sz="1800" b="1" dirty="0">
                <a:solidFill>
                  <a:srgbClr val="000000"/>
                </a:solidFill>
                <a:latin typeface="+mj-lt"/>
                <a:ea typeface="+mj-ea"/>
              </a:rPr>
              <a:t>(GL_COLOR_BUFFER_BIT);</a:t>
            </a:r>
            <a:br>
              <a:rPr lang="en-US" sz="1800" dirty="0">
                <a:solidFill>
                  <a:srgbClr val="000000"/>
                </a:solidFill>
                <a:latin typeface="+mj-lt"/>
                <a:ea typeface="+mj-ea"/>
              </a:rPr>
            </a:br>
            <a:r>
              <a:rPr lang="en-US" sz="1800" dirty="0">
                <a:solidFill>
                  <a:srgbClr val="000000"/>
                </a:solidFill>
                <a:latin typeface="+mj-lt"/>
                <a:ea typeface="+mj-ea"/>
              </a:rPr>
              <a:t>	</a:t>
            </a:r>
            <a:r>
              <a:rPr lang="en-US" sz="1800" b="1" dirty="0">
                <a:solidFill>
                  <a:srgbClr val="000000"/>
                </a:solidFill>
                <a:latin typeface="+mj-lt"/>
                <a:ea typeface="+mj-ea"/>
              </a:rPr>
              <a:t>if(value==2) exit(0);</a:t>
            </a:r>
            <a:br>
              <a:rPr lang="en-US" sz="1800" dirty="0">
                <a:solidFill>
                  <a:srgbClr val="000000"/>
                </a:solidFill>
                <a:latin typeface="+mj-lt"/>
                <a:ea typeface="+mj-ea"/>
              </a:rPr>
            </a:br>
            <a:r>
              <a:rPr lang="en-US" sz="1800" b="1" dirty="0">
                <a:solidFill>
                  <a:srgbClr val="000000"/>
                </a:solidFill>
                <a:latin typeface="+mj-lt"/>
                <a:ea typeface="+mj-ea"/>
              </a:rPr>
              <a:t>}</a:t>
            </a:r>
            <a:br>
              <a:rPr lang="en-US" sz="3200" dirty="0">
                <a:solidFill>
                  <a:srgbClr val="000000"/>
                </a:solidFill>
                <a:latin typeface="+mj-lt"/>
                <a:ea typeface="+mj-ea"/>
              </a:rPr>
            </a:br>
            <a:br>
              <a:rPr lang="en-US" sz="3200" dirty="0">
                <a:solidFill>
                  <a:srgbClr val="000000"/>
                </a:solidFill>
                <a:latin typeface="+mj-lt"/>
                <a:ea typeface="+mj-ea"/>
              </a:rPr>
            </a:br>
            <a:endParaRPr lang="en-US" sz="1800" dirty="0">
              <a:latin typeface="+mj-lt"/>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如何呈现三维效果</a:t>
            </a:r>
            <a:endParaRPr lang="en-US" dirty="0"/>
          </a:p>
        </p:txBody>
      </p:sp>
      <p:sp>
        <p:nvSpPr>
          <p:cNvPr id="3" name="内容占位符 2"/>
          <p:cNvSpPr>
            <a:spLocks noGrp="1"/>
          </p:cNvSpPr>
          <p:nvPr>
            <p:ph idx="1"/>
          </p:nvPr>
        </p:nvSpPr>
        <p:spPr/>
        <p:txBody>
          <a:bodyPr/>
          <a:lstStyle/>
          <a:p>
            <a:r>
              <a:rPr lang="zh-CN" altLang="en-US" dirty="0"/>
              <a:t>在计算机</a:t>
            </a:r>
            <a:r>
              <a:rPr lang="en-US" altLang="zh-CN" dirty="0"/>
              <a:t>2D</a:t>
            </a:r>
            <a:r>
              <a:rPr lang="zh-CN" altLang="en-US" dirty="0"/>
              <a:t>屏幕上产生和增强</a:t>
            </a:r>
            <a:r>
              <a:rPr lang="en-US" altLang="zh-CN" dirty="0"/>
              <a:t>3D</a:t>
            </a:r>
            <a:r>
              <a:rPr lang="zh-CN" altLang="en-US" dirty="0"/>
              <a:t>效果</a:t>
            </a:r>
            <a:endParaRPr lang="en-US" altLang="zh-CN" dirty="0"/>
          </a:p>
          <a:p>
            <a:pPr lvl="1"/>
            <a:r>
              <a:rPr lang="en-US" altLang="zh-CN" dirty="0"/>
              <a:t>3D</a:t>
            </a:r>
            <a:r>
              <a:rPr lang="zh-CN" altLang="en-US" dirty="0"/>
              <a:t>几何</a:t>
            </a:r>
            <a:endParaRPr lang="en-US" altLang="zh-CN" dirty="0"/>
          </a:p>
          <a:p>
            <a:pPr lvl="1"/>
            <a:r>
              <a:rPr lang="zh-CN" altLang="en-US" dirty="0"/>
              <a:t>透视效果</a:t>
            </a:r>
            <a:r>
              <a:rPr lang="en-US" altLang="zh-CN" dirty="0"/>
              <a:t>——</a:t>
            </a:r>
            <a:r>
              <a:rPr lang="zh-CN" altLang="en-US" dirty="0"/>
              <a:t>近大远小</a:t>
            </a:r>
            <a:endParaRPr lang="en-US" altLang="zh-CN" dirty="0"/>
          </a:p>
          <a:p>
            <a:pPr lvl="1"/>
            <a:r>
              <a:rPr lang="zh-CN" altLang="en-US" dirty="0"/>
              <a:t>隐藏面消除</a:t>
            </a:r>
            <a:endParaRPr lang="en-US" altLang="zh-CN" dirty="0"/>
          </a:p>
          <a:p>
            <a:pPr lvl="1"/>
            <a:r>
              <a:rPr lang="zh-CN" altLang="en-US" dirty="0"/>
              <a:t>颜色和着色</a:t>
            </a:r>
            <a:endParaRPr lang="en-US" altLang="zh-CN" dirty="0"/>
          </a:p>
          <a:p>
            <a:pPr lvl="1"/>
            <a:r>
              <a:rPr lang="zh-CN" altLang="en-US" dirty="0"/>
              <a:t>光照和阴影</a:t>
            </a:r>
            <a:endParaRPr lang="en-US" altLang="zh-CN" dirty="0"/>
          </a:p>
          <a:p>
            <a:pPr lvl="1"/>
            <a:r>
              <a:rPr lang="zh-CN" altLang="en-US" dirty="0"/>
              <a:t>雾效</a:t>
            </a:r>
            <a:endParaRPr lang="en-US" altLang="zh-CN" dirty="0"/>
          </a:p>
          <a:p>
            <a:pPr lvl="1"/>
            <a:r>
              <a:rPr lang="en-US" dirty="0"/>
              <a:t>…</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5" name="右箭头 4"/>
          <p:cNvSpPr/>
          <p:nvPr/>
        </p:nvSpPr>
        <p:spPr bwMode="auto">
          <a:xfrm>
            <a:off x="4953000" y="2286000"/>
            <a:ext cx="1143000" cy="533400"/>
          </a:xfrm>
          <a:prstGeom prst="rightArrow">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sp>
        <p:nvSpPr>
          <p:cNvPr id="6" name="文本框 5"/>
          <p:cNvSpPr txBox="1"/>
          <p:nvPr/>
        </p:nvSpPr>
        <p:spPr>
          <a:xfrm>
            <a:off x="6372275" y="2341636"/>
            <a:ext cx="1792478" cy="461665"/>
          </a:xfrm>
          <a:prstGeom prst="rect">
            <a:avLst/>
          </a:prstGeom>
          <a:noFill/>
        </p:spPr>
        <p:txBody>
          <a:bodyPr wrap="none" rtlCol="0">
            <a:spAutoFit/>
          </a:bodyPr>
          <a:lstStyle/>
          <a:p>
            <a:r>
              <a:rPr lang="zh-CN" altLang="en-US" dirty="0">
                <a:latin typeface="+mj-lt"/>
                <a:ea typeface="+mj-ea"/>
              </a:rPr>
              <a:t>产生</a:t>
            </a:r>
            <a:r>
              <a:rPr lang="en-US" altLang="zh-CN" dirty="0">
                <a:latin typeface="+mj-lt"/>
                <a:ea typeface="+mj-ea"/>
              </a:rPr>
              <a:t>3D</a:t>
            </a:r>
            <a:r>
              <a:rPr lang="zh-CN" altLang="en-US" dirty="0">
                <a:latin typeface="+mj-lt"/>
                <a:ea typeface="+mj-ea"/>
              </a:rPr>
              <a:t>效果</a:t>
            </a:r>
            <a:endParaRPr lang="en-US" dirty="0">
              <a:latin typeface="+mj-lt"/>
              <a:ea typeface="+mj-ea"/>
            </a:endParaRPr>
          </a:p>
        </p:txBody>
      </p:sp>
      <p:sp>
        <p:nvSpPr>
          <p:cNvPr id="7" name="右箭头 6"/>
          <p:cNvSpPr/>
          <p:nvPr/>
        </p:nvSpPr>
        <p:spPr bwMode="auto">
          <a:xfrm>
            <a:off x="4953000" y="3988780"/>
            <a:ext cx="1143000" cy="533400"/>
          </a:xfrm>
          <a:prstGeom prst="rightArrow">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sp>
        <p:nvSpPr>
          <p:cNvPr id="8" name="文本框 7"/>
          <p:cNvSpPr txBox="1"/>
          <p:nvPr/>
        </p:nvSpPr>
        <p:spPr>
          <a:xfrm>
            <a:off x="6372275" y="4044416"/>
            <a:ext cx="1792478" cy="461665"/>
          </a:xfrm>
          <a:prstGeom prst="rect">
            <a:avLst/>
          </a:prstGeom>
          <a:noFill/>
        </p:spPr>
        <p:txBody>
          <a:bodyPr wrap="none" rtlCol="0">
            <a:spAutoFit/>
          </a:bodyPr>
          <a:lstStyle/>
          <a:p>
            <a:r>
              <a:rPr lang="zh-CN" altLang="en-US" dirty="0">
                <a:latin typeface="+mj-lt"/>
                <a:ea typeface="+mj-ea"/>
              </a:rPr>
              <a:t>增强</a:t>
            </a:r>
            <a:r>
              <a:rPr lang="en-US" altLang="zh-CN" dirty="0">
                <a:latin typeface="+mj-lt"/>
                <a:ea typeface="+mj-ea"/>
              </a:rPr>
              <a:t>3D</a:t>
            </a:r>
            <a:r>
              <a:rPr lang="zh-CN" altLang="en-US" dirty="0">
                <a:latin typeface="+mj-lt"/>
                <a:ea typeface="+mj-ea"/>
              </a:rPr>
              <a:t>效果</a:t>
            </a:r>
            <a:endParaRPr lang="en-US" dirty="0">
              <a:latin typeface="+mj-lt"/>
              <a:ea typeface="+mj-ea"/>
            </a:endParaRPr>
          </a:p>
        </p:txBody>
      </p:sp>
      <p:sp>
        <p:nvSpPr>
          <p:cNvPr id="9" name="右大括号 8"/>
          <p:cNvSpPr/>
          <p:nvPr/>
        </p:nvSpPr>
        <p:spPr bwMode="auto">
          <a:xfrm>
            <a:off x="4202353" y="3124200"/>
            <a:ext cx="457200" cy="2286000"/>
          </a:xfrm>
          <a:prstGeom prst="righ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2739644" y="5273631"/>
            <a:ext cx="1394212" cy="1416944"/>
          </a:xfrm>
          <a:prstGeom prst="rect">
            <a:avLst/>
          </a:prstGeom>
        </p:spPr>
      </p:pic>
      <p:pic>
        <p:nvPicPr>
          <p:cNvPr id="11" name="图片 10"/>
          <p:cNvPicPr>
            <a:picLocks noChangeAspect="1"/>
          </p:cNvPicPr>
          <p:nvPr/>
        </p:nvPicPr>
        <p:blipFill>
          <a:blip r:embed="rId2"/>
          <a:stretch>
            <a:fillRect/>
          </a:stretch>
        </p:blipFill>
        <p:spPr>
          <a:xfrm>
            <a:off x="4567576" y="5174335"/>
            <a:ext cx="1528424" cy="16155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3</a:t>
            </a:r>
            <a:r>
              <a:rPr lang="en-US" altLang="zh-CN" dirty="0"/>
              <a:t>D</a:t>
            </a:r>
            <a:r>
              <a:rPr lang="zh-CN" altLang="en-US" dirty="0"/>
              <a:t>几何</a:t>
            </a:r>
            <a:endParaRPr lang="en-US" dirty="0"/>
          </a:p>
        </p:txBody>
      </p:sp>
      <p:sp>
        <p:nvSpPr>
          <p:cNvPr id="3" name="内容占位符 2"/>
          <p:cNvSpPr>
            <a:spLocks noGrp="1"/>
          </p:cNvSpPr>
          <p:nvPr>
            <p:ph idx="1"/>
          </p:nvPr>
        </p:nvSpPr>
        <p:spPr/>
        <p:txBody>
          <a:bodyPr/>
          <a:lstStyle/>
          <a:p>
            <a:r>
              <a:rPr lang="zh-CN" altLang="en-US" dirty="0"/>
              <a:t>基本几何图元</a:t>
            </a:r>
            <a:endParaRPr lang="en-US" dirty="0"/>
          </a:p>
          <a:p>
            <a:r>
              <a:rPr lang="zh-CN" altLang="en-US" dirty="0"/>
              <a:t>用基本几何图元构建</a:t>
            </a:r>
            <a:endParaRPr lang="en-US" altLang="zh-CN" dirty="0"/>
          </a:p>
          <a:p>
            <a:pPr lvl="1"/>
            <a:r>
              <a:rPr lang="zh-CN" altLang="en-US" dirty="0"/>
              <a:t>稍微简单物体，编程构建：球体等</a:t>
            </a:r>
            <a:endParaRPr lang="en-US" altLang="zh-CN" dirty="0"/>
          </a:p>
          <a:p>
            <a:pPr lvl="1"/>
            <a:r>
              <a:rPr lang="zh-CN" altLang="en-US" dirty="0"/>
              <a:t>复杂物体：通过建模软件构建保存成模型文件，例如</a:t>
            </a:r>
            <a:r>
              <a:rPr lang="en-US" altLang="zh-CN" dirty="0"/>
              <a:t>Ply</a:t>
            </a:r>
            <a:r>
              <a:rPr lang="zh-CN" altLang="en-US" dirty="0"/>
              <a:t>，</a:t>
            </a:r>
            <a:r>
              <a:rPr lang="en-US" altLang="zh-CN" dirty="0" err="1"/>
              <a:t>Obj</a:t>
            </a:r>
            <a:r>
              <a:rPr lang="zh-CN" altLang="en-US" dirty="0"/>
              <a:t>等模型格式</a:t>
            </a:r>
            <a:endParaRPr lang="en-US" altLang="zh-CN" dirty="0"/>
          </a:p>
          <a:p>
            <a:pPr lvl="1"/>
            <a:r>
              <a:rPr lang="en-US" altLang="zh-CN" dirty="0"/>
              <a:t>Task: </a:t>
            </a:r>
            <a:r>
              <a:rPr lang="zh-CN" altLang="en-US" dirty="0"/>
              <a:t>读入</a:t>
            </a:r>
            <a:r>
              <a:rPr lang="en-US" altLang="zh-CN" dirty="0"/>
              <a:t>ply</a:t>
            </a:r>
            <a:r>
              <a:rPr lang="zh-CN" altLang="en-US" dirty="0"/>
              <a:t>文件，并绘制模型</a:t>
            </a:r>
            <a:endParaRPr lang="en-US" altLang="zh-CN"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323323" y="2785995"/>
            <a:ext cx="1714500" cy="3724275"/>
          </a:xfrm>
          <a:prstGeom prst="rect">
            <a:avLst/>
          </a:prstGeom>
        </p:spPr>
      </p:pic>
      <p:pic>
        <p:nvPicPr>
          <p:cNvPr id="6" name="图片 5"/>
          <p:cNvPicPr>
            <a:picLocks noChangeAspect="1"/>
          </p:cNvPicPr>
          <p:nvPr/>
        </p:nvPicPr>
        <p:blipFill>
          <a:blip r:embed="rId2"/>
          <a:stretch>
            <a:fillRect/>
          </a:stretch>
        </p:blipFill>
        <p:spPr>
          <a:xfrm>
            <a:off x="2274954" y="2785995"/>
            <a:ext cx="2685525" cy="3691005"/>
          </a:xfrm>
          <a:prstGeom prst="rect">
            <a:avLst/>
          </a:prstGeom>
        </p:spPr>
      </p:pic>
      <p:pic>
        <p:nvPicPr>
          <p:cNvPr id="7" name="图片 6"/>
          <p:cNvPicPr>
            <a:picLocks noChangeAspect="1"/>
          </p:cNvPicPr>
          <p:nvPr/>
        </p:nvPicPr>
        <p:blipFill>
          <a:blip r:embed="rId3"/>
          <a:stretch>
            <a:fillRect/>
          </a:stretch>
        </p:blipFill>
        <p:spPr>
          <a:xfrm>
            <a:off x="5161120" y="2912235"/>
            <a:ext cx="3879850" cy="3467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3</a:t>
            </a:r>
            <a:r>
              <a:rPr lang="en-US" altLang="zh-CN" dirty="0"/>
              <a:t>D</a:t>
            </a:r>
            <a:r>
              <a:rPr lang="zh-CN" altLang="en-US" dirty="0"/>
              <a:t>几何</a:t>
            </a:r>
            <a:endParaRPr lang="en-US" dirty="0"/>
          </a:p>
        </p:txBody>
      </p:sp>
      <p:sp>
        <p:nvSpPr>
          <p:cNvPr id="3" name="内容占位符 2"/>
          <p:cNvSpPr>
            <a:spLocks noGrp="1"/>
          </p:cNvSpPr>
          <p:nvPr>
            <p:ph idx="1"/>
          </p:nvPr>
        </p:nvSpPr>
        <p:spPr/>
        <p:txBody>
          <a:bodyPr/>
          <a:lstStyle/>
          <a:p>
            <a:r>
              <a:rPr lang="zh-CN" altLang="en-US" dirty="0"/>
              <a:t>基本几何图元</a:t>
            </a:r>
            <a:endParaRPr lang="en-US" dirty="0"/>
          </a:p>
          <a:p>
            <a:r>
              <a:rPr lang="zh-CN" altLang="en-US" dirty="0"/>
              <a:t>用基本几何图元构建</a:t>
            </a:r>
            <a:endParaRPr lang="en-US" altLang="zh-CN" dirty="0"/>
          </a:p>
          <a:p>
            <a:pPr lvl="1"/>
            <a:r>
              <a:rPr lang="zh-CN" altLang="en-US" dirty="0"/>
              <a:t>稍微简单物体，编程构建：球体等</a:t>
            </a:r>
            <a:endParaRPr lang="en-US" altLang="zh-CN" dirty="0"/>
          </a:p>
          <a:p>
            <a:pPr lvl="1"/>
            <a:r>
              <a:rPr lang="zh-CN" altLang="en-US" dirty="0"/>
              <a:t>复杂物体：通过建模软件构建保存成模型文件，例如</a:t>
            </a:r>
            <a:r>
              <a:rPr lang="en-US" altLang="zh-CN" dirty="0"/>
              <a:t>Ply</a:t>
            </a:r>
            <a:r>
              <a:rPr lang="zh-CN" altLang="en-US" dirty="0"/>
              <a:t>，</a:t>
            </a:r>
            <a:r>
              <a:rPr lang="en-US" altLang="zh-CN" dirty="0" err="1"/>
              <a:t>Obj</a:t>
            </a:r>
            <a:r>
              <a:rPr lang="zh-CN" altLang="en-US" dirty="0"/>
              <a:t>等模型格式</a:t>
            </a:r>
            <a:endParaRPr lang="en-US" altLang="zh-CN" dirty="0"/>
          </a:p>
          <a:p>
            <a:pPr lvl="1"/>
            <a:r>
              <a:rPr lang="en-US" altLang="zh-CN" dirty="0"/>
              <a:t>Task: </a:t>
            </a:r>
            <a:r>
              <a:rPr lang="zh-CN" altLang="en-US" dirty="0"/>
              <a:t>读入</a:t>
            </a:r>
            <a:r>
              <a:rPr lang="en-US" altLang="zh-CN" dirty="0"/>
              <a:t>ply</a:t>
            </a:r>
            <a:r>
              <a:rPr lang="zh-CN" altLang="en-US" dirty="0"/>
              <a:t>文件，并绘制模型</a:t>
            </a:r>
            <a:endParaRPr lang="en-US" altLang="zh-CN" dirty="0"/>
          </a:p>
          <a:p>
            <a:r>
              <a:rPr lang="en-US" altLang="zh-CN" dirty="0"/>
              <a:t>GLU/GLUT</a:t>
            </a:r>
            <a:r>
              <a:rPr lang="zh-CN" altLang="en-US" dirty="0"/>
              <a:t>对象</a:t>
            </a:r>
            <a:endParaRPr lang="en-US" altLang="zh-CN"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GLU</a:t>
            </a:r>
            <a:r>
              <a:rPr lang="zh-CN" altLang="en-US"/>
              <a:t>和</a:t>
            </a:r>
            <a:r>
              <a:rPr lang="en-US"/>
              <a:t>GLUT</a:t>
            </a:r>
            <a:r>
              <a:rPr lang="zh-CN" altLang="en-US"/>
              <a:t>对象</a:t>
            </a:r>
            <a:endParaRPr lang="zh-CN" altLang="en-US"/>
          </a:p>
        </p:txBody>
      </p:sp>
      <p:sp>
        <p:nvSpPr>
          <p:cNvPr id="55299" name="Rectangle 3"/>
          <p:cNvSpPr>
            <a:spLocks noGrp="1" noChangeArrowheads="1"/>
          </p:cNvSpPr>
          <p:nvPr>
            <p:ph type="body" idx="1"/>
          </p:nvPr>
        </p:nvSpPr>
        <p:spPr/>
        <p:txBody>
          <a:bodyPr/>
          <a:lstStyle/>
          <a:p>
            <a:r>
              <a:rPr lang="en-US" sz="2400" dirty="0"/>
              <a:t>GLU</a:t>
            </a:r>
            <a:r>
              <a:rPr lang="zh-CN" altLang="en-US" sz="2400" dirty="0"/>
              <a:t>和</a:t>
            </a:r>
            <a:r>
              <a:rPr lang="en-US" sz="2400" dirty="0"/>
              <a:t>GLUT</a:t>
            </a:r>
            <a:r>
              <a:rPr lang="zh-CN" altLang="en-US" sz="2400" dirty="0"/>
              <a:t>提供了一些高级几何对象</a:t>
            </a:r>
            <a:endParaRPr lang="zh-CN" altLang="en-US" sz="2400" dirty="0"/>
          </a:p>
          <a:p>
            <a:r>
              <a:rPr lang="zh-CN" altLang="en-US" sz="2400" dirty="0"/>
              <a:t>这些高级几何对象主要是一些二次曲面</a:t>
            </a:r>
            <a:endParaRPr lang="zh-CN" altLang="en-US" sz="2400" dirty="0"/>
          </a:p>
          <a:p>
            <a:pPr lvl="1"/>
            <a:r>
              <a:rPr lang="zh-CN" altLang="en-US" sz="2000" dirty="0"/>
              <a:t>椭球体</a:t>
            </a:r>
            <a:endParaRPr lang="zh-CN" altLang="en-US" sz="2000" dirty="0"/>
          </a:p>
          <a:p>
            <a:pPr lvl="1"/>
            <a:r>
              <a:rPr lang="zh-CN" altLang="en-US" sz="2000" dirty="0"/>
              <a:t>圆锥体</a:t>
            </a:r>
            <a:endParaRPr lang="zh-CN" altLang="en-US" sz="2000" dirty="0"/>
          </a:p>
          <a:p>
            <a:pPr lvl="1"/>
            <a:r>
              <a:rPr lang="zh-CN" altLang="en-US" sz="2000" dirty="0"/>
              <a:t>圆柱体</a:t>
            </a:r>
            <a:endParaRPr lang="zh-CN" altLang="en-US" sz="2000" dirty="0"/>
          </a:p>
          <a:p>
            <a:pPr lvl="1"/>
            <a:r>
              <a:rPr lang="en-US" sz="2000" dirty="0"/>
              <a:t>...</a:t>
            </a:r>
            <a:endParaRPr lang="en-US" sz="2000" dirty="0"/>
          </a:p>
          <a:p>
            <a:r>
              <a:rPr lang="zh-CN" altLang="en-US" sz="2400" dirty="0"/>
              <a:t>这些高级几何对象仍然是由多边形图元构成的。</a:t>
            </a:r>
            <a:endParaRPr lang="zh-CN" altLang="en-US" sz="2400" dirty="0"/>
          </a:p>
          <a:p>
            <a:r>
              <a:rPr lang="zh-CN" altLang="en-US" sz="2400" dirty="0"/>
              <a:t>用途：主要用于在开发阶段测试程序或者简单展示</a:t>
            </a:r>
            <a:endParaRPr lang="zh-CN" altLang="en-US" sz="2400" dirty="0"/>
          </a:p>
          <a:p>
            <a:r>
              <a:rPr lang="zh-CN" altLang="en-US" sz="2400" dirty="0"/>
              <a:t>自学：</a:t>
            </a:r>
            <a:r>
              <a:rPr lang="en-US" sz="2400" dirty="0"/>
              <a:t>GLU</a:t>
            </a:r>
            <a:r>
              <a:rPr lang="zh-CN" altLang="en-US" sz="2400" dirty="0"/>
              <a:t>中的二次曲面对象</a:t>
            </a:r>
            <a:endParaRPr lang="zh-CN" altLang="en-US" sz="2400" dirty="0"/>
          </a:p>
        </p:txBody>
      </p:sp>
    </p:spTree>
  </p:cSld>
  <p:clrMapOvr>
    <a:masterClrMapping/>
  </p:clrMapOvr>
</p:sld>
</file>

<file path=ppt/theme/theme1.xml><?xml version="1.0" encoding="utf-8"?>
<a:theme xmlns:a="http://schemas.openxmlformats.org/drawingml/2006/main" name="AngelICG02">
  <a:themeElements>
    <a:clrScheme name="AngelICG02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自定义 1">
      <a:majorFont>
        <a:latin typeface="Times New Roman"/>
        <a:ea typeface="楷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square" lIns="91440" tIns="45720" rIns="91440" bIns="45720" numCol="1" anchor="ctr" anchorCtr="1"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square" lIns="91440" tIns="45720" rIns="91440" bIns="45720" numCol="1" anchor="ctr" anchorCtr="1"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Times New Roman" panose="02020603050405020304" pitchFamily="18" charset="0"/>
          </a:defRPr>
        </a:defPPr>
      </a:lstStyle>
    </a:lnDef>
  </a:objectDefaults>
  <a:extraClrSchemeLst>
    <a:extraClrScheme>
      <a:clrScheme name="AngelICG02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ngelICG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ngelICG02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ngelICG02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ngelICG02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ngelICG02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ngelICG02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C:\PPT\BOOK_LECTURE\AngelICG02.ppt</Template>
  <TotalTime>0</TotalTime>
  <Words>10250</Words>
  <Application>WPS 演示</Application>
  <PresentationFormat>全屏显示(4:3)</PresentationFormat>
  <Paragraphs>658</Paragraphs>
  <Slides>58</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58</vt:i4>
      </vt:variant>
    </vt:vector>
  </HeadingPairs>
  <TitlesOfParts>
    <vt:vector size="73" baseType="lpstr">
      <vt:lpstr>Arial</vt:lpstr>
      <vt:lpstr>宋体</vt:lpstr>
      <vt:lpstr>Wingdings</vt:lpstr>
      <vt:lpstr>Times New Roman</vt:lpstr>
      <vt:lpstr>MS PGothic</vt:lpstr>
      <vt:lpstr>楷体_GB2312</vt:lpstr>
      <vt:lpstr>新宋体</vt:lpstr>
      <vt:lpstr>楷体</vt:lpstr>
      <vt:lpstr>微软雅黑</vt:lpstr>
      <vt:lpstr>Arial Unicode MS</vt:lpstr>
      <vt:lpstr>黑体</vt:lpstr>
      <vt:lpstr>Courier New</vt:lpstr>
      <vt:lpstr>AngelICG02</vt:lpstr>
      <vt:lpstr>Photoshop.Image.13</vt:lpstr>
      <vt:lpstr>Photoshop.Image.13</vt:lpstr>
      <vt:lpstr>Introduction to  Computer Graphics</vt:lpstr>
      <vt:lpstr>上节内容回顾</vt:lpstr>
      <vt:lpstr>上节内容回顾</vt:lpstr>
      <vt:lpstr>本节内容</vt:lpstr>
      <vt:lpstr>本节内容</vt:lpstr>
      <vt:lpstr>如何呈现三维效果</vt:lpstr>
      <vt:lpstr>3D几何</vt:lpstr>
      <vt:lpstr>3D几何</vt:lpstr>
      <vt:lpstr>GLU和GLUT对象</vt:lpstr>
      <vt:lpstr>GLU和GLUT对象</vt:lpstr>
      <vt:lpstr>GLU和GLUT对象</vt:lpstr>
      <vt:lpstr>GLU和GLUT对象</vt:lpstr>
      <vt:lpstr>本节内容</vt:lpstr>
      <vt:lpstr>设置模型视图矩阵(ModelView Matrix) 与投影矩阵(Projection Matrix)</vt:lpstr>
      <vt:lpstr>OpenGL与合成摄像机模型</vt:lpstr>
      <vt:lpstr>OpenGL与合成摄像机模型</vt:lpstr>
      <vt:lpstr>OpenGL与合成摄像机模型</vt:lpstr>
      <vt:lpstr>OpenGL 虚拟摄像机 的定位与定向</vt:lpstr>
      <vt:lpstr>OpenGL 虚拟摄像机 的定位与定向</vt:lpstr>
      <vt:lpstr>OpenGL 虚拟摄像机的定位与定向</vt:lpstr>
      <vt:lpstr>OpenGL 虚拟摄像机的定位和定向</vt:lpstr>
      <vt:lpstr>OpenGL 虚拟摄像机的定位和定向</vt:lpstr>
      <vt:lpstr>OpenGL 虚拟摄像机的定位和定向</vt:lpstr>
      <vt:lpstr>OpenGL 虚拟摄像机 的投影取景</vt:lpstr>
      <vt:lpstr>OpenGL 虚拟摄像机 的投影取景</vt:lpstr>
      <vt:lpstr>OpenGL 虚拟摄像机 的投影取景</vt:lpstr>
      <vt:lpstr>OpenGL 虚拟摄像机 的投影取景</vt:lpstr>
      <vt:lpstr>OpenGL 虚拟摄像机 的投影取景</vt:lpstr>
      <vt:lpstr>OpenGL 虚拟摄像机 的投影取景</vt:lpstr>
      <vt:lpstr>OpenGL 虚拟摄像机 的投影取景</vt:lpstr>
      <vt:lpstr>OpenGL 虚拟摄像机 的投影取景</vt:lpstr>
      <vt:lpstr>OpenGL 虚拟摄像机的投影取景</vt:lpstr>
      <vt:lpstr>OpenGL 虚拟摄像机的投影取景</vt:lpstr>
      <vt:lpstr>本节内容</vt:lpstr>
      <vt:lpstr>隐藏面消除</vt:lpstr>
      <vt:lpstr>隐藏面消除</vt:lpstr>
      <vt:lpstr>隐藏面消除</vt:lpstr>
      <vt:lpstr>隐藏面消除</vt:lpstr>
      <vt:lpstr>多边形拣选VS深度缓存</vt:lpstr>
      <vt:lpstr>多边形拣选VS深度缓存</vt:lpstr>
      <vt:lpstr>多边形拣选VS深度缓存</vt:lpstr>
      <vt:lpstr>本节内容</vt:lpstr>
      <vt:lpstr>鼠标回调函数</vt:lpstr>
      <vt:lpstr>鼠标定位</vt:lpstr>
      <vt:lpstr>获取窗口尺寸</vt:lpstr>
      <vt:lpstr>结束程序</vt:lpstr>
      <vt:lpstr>在指针处画方框</vt:lpstr>
      <vt:lpstr>鼠标移动回调函数的 应用</vt:lpstr>
      <vt:lpstr>键盘的使用</vt:lpstr>
      <vt:lpstr>特殊按键</vt:lpstr>
      <vt:lpstr>修饰键 – Ctrl/Alt/Shift</vt:lpstr>
      <vt:lpstr>改变窗口大小</vt:lpstr>
      <vt:lpstr>形状改变回调函数</vt:lpstr>
      <vt:lpstr>例子</vt:lpstr>
      <vt:lpstr>本节内容</vt:lpstr>
      <vt:lpstr>菜单</vt:lpstr>
      <vt:lpstr>菜单函数</vt:lpstr>
      <vt:lpstr>定义一个简单的菜单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dc:creator>
  <cp:lastModifiedBy>ming</cp:lastModifiedBy>
  <cp:revision>150</cp:revision>
  <dcterms:created xsi:type="dcterms:W3CDTF">2011-07-24T21:10:00Z</dcterms:created>
  <dcterms:modified xsi:type="dcterms:W3CDTF">2022-03-22T03:22:18Z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47D7FEEBF77F4A95A56A3DB4AD10844A</vt:lpwstr>
  </property>
  <property fmtid="{D5CDD505-2E9C-101B-9397-08002B2CF9AE}" pid="3" name="KSOProductBuildVer">
    <vt:lpwstr>2052-11.1.0.11566</vt:lpwstr>
  </property>
</Properties>
</file>